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6"/>
  </p:sldMasterIdLst>
  <p:notesMasterIdLst>
    <p:notesMasterId r:id="rId27"/>
  </p:notesMasterIdLst>
  <p:sldIdLst>
    <p:sldId id="268" r:id="rId7"/>
    <p:sldId id="273" r:id="rId8"/>
    <p:sldId id="272" r:id="rId9"/>
    <p:sldId id="280" r:id="rId10"/>
    <p:sldId id="289" r:id="rId11"/>
    <p:sldId id="291" r:id="rId12"/>
    <p:sldId id="292" r:id="rId13"/>
    <p:sldId id="293" r:id="rId14"/>
    <p:sldId id="297" r:id="rId15"/>
    <p:sldId id="294" r:id="rId16"/>
    <p:sldId id="296" r:id="rId17"/>
    <p:sldId id="298" r:id="rId18"/>
    <p:sldId id="299" r:id="rId19"/>
    <p:sldId id="300" r:id="rId20"/>
    <p:sldId id="301" r:id="rId21"/>
    <p:sldId id="290" r:id="rId22"/>
    <p:sldId id="277" r:id="rId23"/>
    <p:sldId id="279" r:id="rId24"/>
    <p:sldId id="282" r:id="rId25"/>
    <p:sldId id="269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EA106AD-4F0E-7244-BB5F-0CFA0DDC77B7}">
          <p14:sldIdLst>
            <p14:sldId id="268"/>
            <p14:sldId id="273"/>
          </p14:sldIdLst>
        </p14:section>
        <p14:section name="recap" id="{64EE1A29-EC84-B748-84B3-D7812FE55167}">
          <p14:sldIdLst>
            <p14:sldId id="272"/>
            <p14:sldId id="280"/>
            <p14:sldId id="289"/>
            <p14:sldId id="291"/>
            <p14:sldId id="292"/>
            <p14:sldId id="293"/>
            <p14:sldId id="297"/>
            <p14:sldId id="294"/>
            <p14:sldId id="296"/>
            <p14:sldId id="298"/>
            <p14:sldId id="299"/>
            <p14:sldId id="300"/>
            <p14:sldId id="301"/>
            <p14:sldId id="290"/>
            <p14:sldId id="277"/>
          </p14:sldIdLst>
        </p14:section>
        <p14:section name="data" id="{D3724A0C-9DFE-0547-BEB1-5D43CED69ACE}">
          <p14:sldIdLst>
            <p14:sldId id="279"/>
            <p14:sldId id="282"/>
          </p14:sldIdLst>
        </p14:section>
        <p14:section name="model" id="{51B05F3E-FCD1-3546-8EF7-08A64572FA6B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nout Drenthel" initials="AD" lastIdx="1" clrIdx="0"/>
  <p:cmAuthor id="2" name="Noom, Maarten" initials="NM" lastIdx="9" clrIdx="1">
    <p:extLst>
      <p:ext uri="{19B8F6BF-5375-455C-9EA6-DF929625EA0E}">
        <p15:presenceInfo xmlns:p15="http://schemas.microsoft.com/office/powerpoint/2012/main" userId="S::maarten.noom@enexis.nl::1dd42375-75e3-4c6b-ab6c-1b8fdf9189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C60D"/>
    <a:srgbClr val="8DA40C"/>
    <a:srgbClr val="FF58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A1387C-22CA-4B6F-95F4-C273F075A058}">
  <a:tblStyle styleId="{78A1387C-22CA-4B6F-95F4-C273F075A058}" styleName="Enexis Netbeheer Licht">
    <a:wholeTbl>
      <a:tcTxStyle>
        <a:fontRef idx="minor">
          <a:scrgbClr r="0" g="0" b="0"/>
        </a:fontRef>
        <a:schemeClr val="dk1"/>
      </a:tcTxStyle>
      <a:tcStyle>
        <a:tcBdr>
          <a:left>
            <a:lnRef idx="0">
              <a:schemeClr val="accent2"/>
            </a:lnRef>
          </a:left>
          <a:right>
            <a:lnRef idx="0">
              <a:schemeClr val="accent2"/>
            </a:lnRef>
          </a:right>
          <a:top>
            <a:lnRef idx="0">
              <a:schemeClr val="accent2"/>
            </a:lnRef>
          </a:top>
          <a:bottom>
            <a:lnRef idx="0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>
        <a:fontRef idx="minor"/>
      </a:tcTxStyle>
      <a:tcStyle>
        <a:tcBdr/>
      </a:tcStyle>
    </a:lastCol>
    <a:firstCol>
      <a:tcTxStyle b="on">
        <a:fontRef idx="minor"/>
      </a:tcTxStyle>
      <a:tcStyle>
        <a:tcBdr/>
      </a:tcStyle>
    </a:firstCol>
    <a:lastRow>
      <a:tcTxStyle b="on">
        <a:fontRef idx="minor">
          <a:scrgbClr r="0" g="0" b="0"/>
        </a:fontRef>
        <a:schemeClr val="dk2"/>
      </a:tcTxStyle>
      <a:tcStyle>
        <a:tcBdr>
          <a:top>
            <a:ln w="19050" cmpd="sng">
              <a:solidFill>
                <a:schemeClr val="dk1"/>
              </a:solidFill>
            </a:ln>
          </a:top>
        </a:tcBdr>
      </a:tcStyle>
    </a:lastRow>
    <a:firstRow>
      <a:tcTxStyle b="on">
        <a:fontRef idx="major">
          <a:scrgbClr r="0" g="0" b="0"/>
        </a:fontRef>
        <a:schemeClr val="dk2"/>
      </a:tcTxStyle>
      <a:tcStyle>
        <a:tcBdr>
          <a:bottom>
            <a:ln w="19050" cmpd="sng">
              <a:solidFill>
                <a:schemeClr val="dk1"/>
              </a:solidFill>
            </a:ln>
          </a:bottom>
        </a:tcBdr>
      </a:tcStyle>
    </a:firstRow>
  </a:tblStyle>
  <a:tblStyle styleId="{1FBC2092-203B-4B0F-BF34-712C9EC4BFCD}" styleName="Enexis Netbeheer Donker">
    <a:wholeTbl>
      <a:tcTxStyle>
        <a:fontRef idx="minor">
          <a:scrgbClr r="0" g="0" b="0"/>
        </a:fontRef>
        <a:schemeClr val="dk1"/>
      </a:tcTxStyle>
      <a:tcStyle>
        <a:tcBdr>
          <a:left>
            <a:lnRef idx="0">
              <a:schemeClr val="accent2"/>
            </a:lnRef>
          </a:left>
          <a:right>
            <a:lnRef idx="0">
              <a:schemeClr val="accent2"/>
            </a:lnRef>
          </a:right>
          <a:top>
            <a:lnRef idx="0">
              <a:schemeClr val="accent2"/>
            </a:lnRef>
          </a:top>
          <a:bottom>
            <a:lnRef idx="0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rgbClr val="EFEFEF"/>
          </a:solidFill>
        </a:fill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2"/>
      </a:tcTxStyle>
      <a:tcStyle>
        <a:tcBdr>
          <a:top>
            <a:ln w="19050" cmpd="sng">
              <a:solidFill>
                <a:schemeClr val="dk2"/>
              </a:solidFill>
            </a:ln>
          </a:top>
        </a:tcBdr>
      </a:tcStyle>
    </a:lastRow>
    <a:firstRow>
      <a:tcTxStyle b="on">
        <a:fontRef idx="major">
          <a:scrgbClr r="255" g="255" b="255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52" autoAdjust="0"/>
    <p:restoredTop sz="94360" autoAdjust="0"/>
  </p:normalViewPr>
  <p:slideViewPr>
    <p:cSldViewPr snapToGrid="0" snapToObjects="1">
      <p:cViewPr>
        <p:scale>
          <a:sx n="138" d="100"/>
          <a:sy n="138" d="100"/>
        </p:scale>
        <p:origin x="-294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211FF-9591-1D4F-BAC2-7C9916D8469C}" type="datetimeFigureOut">
              <a:rPr lang="nl-NL" smtClean="0"/>
              <a:t>14-10-2021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7EE9-523C-6042-BF6F-A6012369235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684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683999" y="1358153"/>
            <a:ext cx="5219260" cy="4807698"/>
          </a:xfrm>
          <a:solidFill>
            <a:schemeClr val="bg1">
              <a:lumMod val="95000"/>
            </a:schemeClr>
          </a:solidFill>
        </p:spPr>
        <p:txBody>
          <a:bodyPr lIns="180000" tIns="180000" anchor="t" anchorCtr="0"/>
          <a:lstStyle>
            <a:lvl1pPr marL="363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afbeelding 6"/>
          <p:cNvSpPr>
            <a:spLocks noGrp="1"/>
          </p:cNvSpPr>
          <p:nvPr>
            <p:ph type="pic" sz="quarter" idx="14"/>
          </p:nvPr>
        </p:nvSpPr>
        <p:spPr>
          <a:xfrm>
            <a:off x="6277415" y="1358153"/>
            <a:ext cx="5219260" cy="4807698"/>
          </a:xfrm>
          <a:solidFill>
            <a:schemeClr val="bg1">
              <a:lumMod val="95000"/>
            </a:schemeClr>
          </a:solidFill>
        </p:spPr>
        <p:txBody>
          <a:bodyPr lIns="180000" tIns="180000" anchor="t" anchorCtr="0"/>
          <a:lstStyle>
            <a:lvl1pPr marL="363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675" y="6322912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29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odnum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pPr/>
              <a:t>14/10/2021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685799" y="2339788"/>
            <a:ext cx="2709863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NOODNUMMER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700669" y="2678338"/>
            <a:ext cx="2709862" cy="183987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576000" tIns="180000" rIns="0" bIns="180000" rtlCol="0">
            <a:normAutofit/>
          </a:bodyPr>
          <a:lstStyle/>
          <a:p>
            <a:pPr>
              <a:spcAft>
                <a:spcPts val="600"/>
              </a:spcAft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" name="Rechthoek 7"/>
          <p:cNvSpPr/>
          <p:nvPr userDrawn="1"/>
        </p:nvSpPr>
        <p:spPr>
          <a:xfrm>
            <a:off x="3630705" y="2339788"/>
            <a:ext cx="7865969" cy="217842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kstvak 8"/>
          <p:cNvSpPr txBox="1"/>
          <p:nvPr userDrawn="1"/>
        </p:nvSpPr>
        <p:spPr>
          <a:xfrm>
            <a:off x="6096000" y="2402914"/>
            <a:ext cx="5199529" cy="19800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spcAft>
                <a:spcPts val="800"/>
              </a:spcAft>
              <a:buFont typeface="Wingdings 2" panose="05020102010507070707" pitchFamily="18" charset="2"/>
              <a:buChar char="®"/>
            </a:pPr>
            <a:r>
              <a:rPr lang="en-GB" sz="1600" dirty="0">
                <a:solidFill>
                  <a:schemeClr val="tx1"/>
                </a:solidFill>
              </a:rPr>
              <a:t>Ben je </a:t>
            </a:r>
            <a:r>
              <a:rPr lang="en-GB" sz="1600" dirty="0" err="1">
                <a:solidFill>
                  <a:schemeClr val="tx1"/>
                </a:solidFill>
              </a:rPr>
              <a:t>bewust</a:t>
            </a:r>
            <a:r>
              <a:rPr lang="en-GB" sz="1600" dirty="0">
                <a:solidFill>
                  <a:schemeClr val="tx1"/>
                </a:solidFill>
              </a:rPr>
              <a:t> van </a:t>
            </a:r>
            <a:r>
              <a:rPr lang="en-GB" sz="1600" dirty="0" err="1">
                <a:solidFill>
                  <a:schemeClr val="tx1"/>
                </a:solidFill>
              </a:rPr>
              <a:t>jouw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omgeving</a:t>
            </a:r>
            <a:endParaRPr lang="en-GB" sz="16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800"/>
              </a:spcAft>
              <a:buFont typeface="Wingdings 2" panose="05020102010507070707" pitchFamily="18" charset="2"/>
              <a:buChar char="®"/>
            </a:pPr>
            <a:r>
              <a:rPr lang="en-GB" sz="1600" dirty="0" err="1">
                <a:solidFill>
                  <a:schemeClr val="tx1"/>
                </a:solidFill>
              </a:rPr>
              <a:t>Reageer</a:t>
            </a:r>
            <a:r>
              <a:rPr lang="en-GB" sz="1600" dirty="0">
                <a:solidFill>
                  <a:schemeClr val="tx1"/>
                </a:solidFill>
              </a:rPr>
              <a:t> alert </a:t>
            </a:r>
            <a:r>
              <a:rPr lang="en-GB" sz="1600" dirty="0" err="1">
                <a:solidFill>
                  <a:schemeClr val="tx1"/>
                </a:solidFill>
              </a:rPr>
              <a:t>bij</a:t>
            </a:r>
            <a:r>
              <a:rPr lang="en-GB" sz="1600" baseline="0" dirty="0">
                <a:solidFill>
                  <a:schemeClr val="tx1"/>
                </a:solidFill>
              </a:rPr>
              <a:t> </a:t>
            </a:r>
            <a:r>
              <a:rPr lang="en-GB" sz="1600" baseline="0" dirty="0" err="1">
                <a:solidFill>
                  <a:schemeClr val="tx1"/>
                </a:solidFill>
              </a:rPr>
              <a:t>een</a:t>
            </a:r>
            <a:r>
              <a:rPr lang="en-GB" sz="1600" baseline="0" dirty="0">
                <a:solidFill>
                  <a:schemeClr val="tx1"/>
                </a:solidFill>
              </a:rPr>
              <a:t> </a:t>
            </a:r>
            <a:r>
              <a:rPr lang="en-GB" sz="1600" baseline="0" dirty="0" err="1">
                <a:solidFill>
                  <a:schemeClr val="tx1"/>
                </a:solidFill>
              </a:rPr>
              <a:t>noodsignaal</a:t>
            </a:r>
            <a:endParaRPr lang="en-GB" sz="1600" baseline="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800"/>
              </a:spcAft>
              <a:buFont typeface="Wingdings 2" panose="05020102010507070707" pitchFamily="18" charset="2"/>
              <a:buChar char="®"/>
            </a:pPr>
            <a:r>
              <a:rPr lang="en-GB" sz="1600" baseline="0" dirty="0" err="1">
                <a:solidFill>
                  <a:schemeClr val="tx1"/>
                </a:solidFill>
              </a:rPr>
              <a:t>Volg</a:t>
            </a:r>
            <a:r>
              <a:rPr lang="en-GB" sz="1600" baseline="0" dirty="0">
                <a:solidFill>
                  <a:schemeClr val="tx1"/>
                </a:solidFill>
              </a:rPr>
              <a:t> de </a:t>
            </a:r>
            <a:r>
              <a:rPr lang="en-GB" sz="1600" baseline="0" dirty="0" err="1">
                <a:solidFill>
                  <a:schemeClr val="tx1"/>
                </a:solidFill>
              </a:rPr>
              <a:t>instructies</a:t>
            </a:r>
            <a:r>
              <a:rPr lang="en-GB" sz="1600" baseline="0" dirty="0">
                <a:solidFill>
                  <a:schemeClr val="tx1"/>
                </a:solidFill>
              </a:rPr>
              <a:t> op van de </a:t>
            </a:r>
            <a:r>
              <a:rPr lang="en-GB" sz="1600" baseline="0" dirty="0" err="1">
                <a:solidFill>
                  <a:schemeClr val="tx1"/>
                </a:solidFill>
              </a:rPr>
              <a:t>BHV’er</a:t>
            </a:r>
            <a:endParaRPr lang="en-GB" sz="1600" baseline="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800"/>
              </a:spcAft>
              <a:buFont typeface="Wingdings 2" panose="05020102010507070707" pitchFamily="18" charset="2"/>
              <a:buChar char="®"/>
            </a:pPr>
            <a:r>
              <a:rPr lang="en-GB" sz="1600" baseline="0" dirty="0" err="1">
                <a:solidFill>
                  <a:schemeClr val="tx1"/>
                </a:solidFill>
              </a:rPr>
              <a:t>Verlaat</a:t>
            </a:r>
            <a:r>
              <a:rPr lang="en-GB" sz="1600" baseline="0" dirty="0">
                <a:solidFill>
                  <a:schemeClr val="tx1"/>
                </a:solidFill>
              </a:rPr>
              <a:t> het </a:t>
            </a:r>
            <a:r>
              <a:rPr lang="en-GB" sz="1600" baseline="0" dirty="0" err="1">
                <a:solidFill>
                  <a:schemeClr val="tx1"/>
                </a:solidFill>
              </a:rPr>
              <a:t>gebouw</a:t>
            </a:r>
            <a:r>
              <a:rPr lang="en-GB" sz="1600" baseline="0" dirty="0">
                <a:solidFill>
                  <a:schemeClr val="tx1"/>
                </a:solidFill>
              </a:rPr>
              <a:t> via de </a:t>
            </a:r>
            <a:r>
              <a:rPr lang="en-GB" sz="1600" baseline="0" dirty="0" err="1">
                <a:solidFill>
                  <a:schemeClr val="tx1"/>
                </a:solidFill>
              </a:rPr>
              <a:t>meest</a:t>
            </a:r>
            <a:r>
              <a:rPr lang="en-GB" sz="1600" baseline="0" dirty="0">
                <a:solidFill>
                  <a:schemeClr val="tx1"/>
                </a:solidFill>
              </a:rPr>
              <a:t> </a:t>
            </a:r>
            <a:r>
              <a:rPr lang="en-GB" sz="1600" baseline="0" dirty="0" err="1">
                <a:solidFill>
                  <a:schemeClr val="tx1"/>
                </a:solidFill>
              </a:rPr>
              <a:t>nabijgelegen</a:t>
            </a:r>
            <a:r>
              <a:rPr lang="en-GB" sz="1600" baseline="0" dirty="0">
                <a:solidFill>
                  <a:schemeClr val="tx1"/>
                </a:solidFill>
              </a:rPr>
              <a:t> (</a:t>
            </a:r>
            <a:r>
              <a:rPr lang="en-GB" sz="1600" baseline="0" dirty="0" err="1">
                <a:solidFill>
                  <a:schemeClr val="tx1"/>
                </a:solidFill>
              </a:rPr>
              <a:t>nood</a:t>
            </a:r>
            <a:r>
              <a:rPr lang="en-GB" sz="1600" baseline="0" dirty="0">
                <a:solidFill>
                  <a:schemeClr val="tx1"/>
                </a:solidFill>
              </a:rPr>
              <a:t>)</a:t>
            </a:r>
            <a:r>
              <a:rPr lang="en-GB" sz="1600" baseline="0" dirty="0" err="1">
                <a:solidFill>
                  <a:schemeClr val="tx1"/>
                </a:solidFill>
              </a:rPr>
              <a:t>uitgang</a:t>
            </a:r>
            <a:endParaRPr lang="en-GB" sz="1600" baseline="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800"/>
              </a:spcAft>
              <a:buFont typeface="Wingdings 2" panose="05020102010507070707" pitchFamily="18" charset="2"/>
              <a:buChar char="®"/>
            </a:pPr>
            <a:r>
              <a:rPr lang="en-GB" sz="1600" baseline="0" dirty="0">
                <a:solidFill>
                  <a:schemeClr val="tx1"/>
                </a:solidFill>
              </a:rPr>
              <a:t>Ga </a:t>
            </a:r>
            <a:r>
              <a:rPr lang="en-GB" sz="1600" baseline="0" dirty="0" err="1">
                <a:solidFill>
                  <a:schemeClr val="tx1"/>
                </a:solidFill>
              </a:rPr>
              <a:t>naar</a:t>
            </a:r>
            <a:r>
              <a:rPr lang="en-GB" sz="1600" baseline="0" dirty="0">
                <a:solidFill>
                  <a:schemeClr val="tx1"/>
                </a:solidFill>
              </a:rPr>
              <a:t> de </a:t>
            </a:r>
            <a:r>
              <a:rPr lang="en-GB" sz="1600" baseline="0" dirty="0" err="1">
                <a:solidFill>
                  <a:schemeClr val="tx1"/>
                </a:solidFill>
              </a:rPr>
              <a:t>verzamelplaats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echthoek 9"/>
          <p:cNvSpPr/>
          <p:nvPr userDrawn="1"/>
        </p:nvSpPr>
        <p:spPr>
          <a:xfrm>
            <a:off x="1185863" y="2805749"/>
            <a:ext cx="2209799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000" b="1" dirty="0">
                <a:solidFill>
                  <a:schemeClr val="tx1"/>
                </a:solidFill>
              </a:rPr>
              <a:t>848</a:t>
            </a:r>
            <a:endParaRPr lang="en-GB" sz="24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chemeClr val="tx1"/>
                </a:solidFill>
              </a:rPr>
              <a:t>EXTERNE MEDEWERKERS 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EN BEZOEKERS:</a:t>
            </a:r>
          </a:p>
          <a:p>
            <a:r>
              <a:rPr lang="en-GB" sz="1800" dirty="0">
                <a:solidFill>
                  <a:schemeClr val="tx1"/>
                </a:solidFill>
              </a:rPr>
              <a:t>088 85 79 112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5" y="2955180"/>
            <a:ext cx="231117" cy="405635"/>
          </a:xfrm>
          <a:prstGeom prst="rect">
            <a:avLst/>
          </a:prstGeom>
        </p:spPr>
      </p:pic>
      <p:sp>
        <p:nvSpPr>
          <p:cNvPr id="13" name="Rechthoek 12"/>
          <p:cNvSpPr/>
          <p:nvPr userDrawn="1"/>
        </p:nvSpPr>
        <p:spPr>
          <a:xfrm>
            <a:off x="3786727" y="2486756"/>
            <a:ext cx="1881790" cy="188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29" y="2853808"/>
            <a:ext cx="1610787" cy="1147686"/>
          </a:xfrm>
          <a:prstGeom prst="rect">
            <a:avLst/>
          </a:prstGeom>
        </p:spPr>
      </p:pic>
      <p:grpSp>
        <p:nvGrpSpPr>
          <p:cNvPr id="20" name="Groeperen 19"/>
          <p:cNvGrpSpPr/>
          <p:nvPr userDrawn="1"/>
        </p:nvGrpSpPr>
        <p:grpSpPr>
          <a:xfrm>
            <a:off x="3875659" y="2553991"/>
            <a:ext cx="1703927" cy="191582"/>
            <a:chOff x="3840515" y="2553991"/>
            <a:chExt cx="1703927" cy="191582"/>
          </a:xfrm>
        </p:grpSpPr>
        <p:cxnSp>
          <p:nvCxnSpPr>
            <p:cNvPr id="15" name="Rechte verbindingslijn met pijl 14"/>
            <p:cNvCxnSpPr/>
            <p:nvPr userDrawn="1"/>
          </p:nvCxnSpPr>
          <p:spPr>
            <a:xfrm>
              <a:off x="3840515" y="2553991"/>
              <a:ext cx="191582" cy="1915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15"/>
            <p:cNvCxnSpPr/>
            <p:nvPr userDrawn="1"/>
          </p:nvCxnSpPr>
          <p:spPr>
            <a:xfrm flipH="1">
              <a:off x="5352860" y="2553991"/>
              <a:ext cx="191582" cy="1915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eperen 18"/>
          <p:cNvGrpSpPr/>
          <p:nvPr userDrawn="1"/>
        </p:nvGrpSpPr>
        <p:grpSpPr>
          <a:xfrm rot="10800000">
            <a:off x="3875659" y="4129570"/>
            <a:ext cx="1703927" cy="191582"/>
            <a:chOff x="3992915" y="2706391"/>
            <a:chExt cx="1703927" cy="191582"/>
          </a:xfrm>
        </p:grpSpPr>
        <p:cxnSp>
          <p:nvCxnSpPr>
            <p:cNvPr id="17" name="Rechte verbindingslijn met pijl 16"/>
            <p:cNvCxnSpPr/>
            <p:nvPr userDrawn="1"/>
          </p:nvCxnSpPr>
          <p:spPr>
            <a:xfrm>
              <a:off x="3992915" y="2706391"/>
              <a:ext cx="191582" cy="1915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/>
            <p:cNvCxnSpPr/>
            <p:nvPr userDrawn="1"/>
          </p:nvCxnSpPr>
          <p:spPr>
            <a:xfrm flipH="1">
              <a:off x="5505260" y="2706391"/>
              <a:ext cx="191582" cy="1915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kstvak 13"/>
          <p:cNvSpPr txBox="1"/>
          <p:nvPr userDrawn="1"/>
        </p:nvSpPr>
        <p:spPr>
          <a:xfrm>
            <a:off x="684000" y="434045"/>
            <a:ext cx="10814400" cy="874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>
              <a:spcAft>
                <a:spcPts val="800"/>
              </a:spcAft>
              <a:buFont typeface=".LucidaGrandeUI" charset="0"/>
              <a:buNone/>
            </a:pPr>
            <a:r>
              <a:rPr lang="nl-NL" sz="3600" b="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Veilig werken, gezond weer thuis</a:t>
            </a:r>
          </a:p>
        </p:txBody>
      </p:sp>
    </p:spTree>
    <p:extLst>
      <p:ext uri="{BB962C8B-B14F-4D97-AF65-F5344CB8AC3E}">
        <p14:creationId xmlns:p14="http://schemas.microsoft.com/office/powerpoint/2010/main" val="1192538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58" y="1000628"/>
            <a:ext cx="10052084" cy="48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3"/>
          </p:nvPr>
        </p:nvSpPr>
        <p:spPr>
          <a:xfrm>
            <a:off x="685800" y="1566863"/>
            <a:ext cx="10810875" cy="459898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4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5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7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3"/>
          </p:nvPr>
        </p:nvSpPr>
        <p:spPr>
          <a:xfrm>
            <a:off x="685800" y="1566863"/>
            <a:ext cx="5232400" cy="459898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4"/>
          </p:nvPr>
        </p:nvSpPr>
        <p:spPr>
          <a:xfrm>
            <a:off x="6273800" y="1566863"/>
            <a:ext cx="5222875" cy="459898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683998" y="1566863"/>
            <a:ext cx="10812677" cy="4598988"/>
          </a:xfrm>
          <a:solidFill>
            <a:schemeClr val="bg1">
              <a:lumMod val="95000"/>
            </a:schemeClr>
          </a:solidFill>
        </p:spPr>
        <p:txBody>
          <a:bodyPr lIns="684000" anchor="ctr" anchorCtr="0"/>
          <a:lstStyle>
            <a:lvl1pPr marL="363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3999" y="485053"/>
            <a:ext cx="10812676" cy="8731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Titelstijl van model 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85800" y="1574799"/>
            <a:ext cx="10810875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</a:t>
            </a:r>
            <a:r>
              <a:rPr lang="nl-NL" dirty="0"/>
              <a:t>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/>
              <a:t>Derde </a:t>
            </a:r>
            <a:r>
              <a:rPr lang="nl-NL" dirty="0"/>
              <a:t>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826508" y="6356350"/>
            <a:ext cx="2538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24C-C192-0B4B-BACC-F4624A2DDAF2}" type="datetimeFigureOut">
              <a:rPr lang="en-GB" smtClean="0"/>
              <a:pPr/>
              <a:t>14/10/2021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662928" y="6356350"/>
            <a:ext cx="4191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BF4A6-40A7-E04A-A78B-7409A1BC41E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675" y="6322912"/>
            <a:ext cx="432000" cy="432000"/>
          </a:xfrm>
          <a:prstGeom prst="rect">
            <a:avLst/>
          </a:prstGeom>
        </p:spPr>
      </p:pic>
      <p:pic>
        <p:nvPicPr>
          <p:cNvPr id="9" name="Afbeelding 8" descr="device2.ai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53"/>
            <a:ext cx="620622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7" r:id="rId4"/>
    <p:sldLayoutId id="2147483668" r:id="rId5"/>
    <p:sldLayoutId id="2147483670" r:id="rId6"/>
    <p:sldLayoutId id="2147483672" r:id="rId7"/>
    <p:sldLayoutId id="2147483658" r:id="rId8"/>
    <p:sldLayoutId id="2147483659" r:id="rId9"/>
    <p:sldLayoutId id="2147483660" r:id="rId10"/>
    <p:sldLayoutId id="2147483654" r:id="rId11"/>
    <p:sldLayoutId id="2147483655" r:id="rId12"/>
    <p:sldLayoutId id="2147483673" r:id="rId13"/>
    <p:sldLayoutId id="2147483665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accent3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360363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2"/>
        </a:buClr>
        <a:buSzPct val="85000"/>
        <a:buFont typeface="Wingdings 2" panose="05020102010507070707" pitchFamily="18" charset="2"/>
        <a:buChar char="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bg2"/>
        </a:buClr>
        <a:buSzPct val="85000"/>
        <a:buFont typeface="Wingdings 2" panose="05020102010507070707" pitchFamily="18" charset="2"/>
        <a:buChar char="®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9144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Clr>
          <a:schemeClr val="tx1"/>
        </a:buClr>
        <a:buSzPct val="85000"/>
        <a:buFont typeface="Wingdings 2" panose="05020102010507070707" pitchFamily="18" charset="2"/>
        <a:buChar char="®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2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accent3"/>
        </a:buClr>
        <a:buSzPct val="85000"/>
        <a:buFont typeface="Wingdings 2" panose="05020102010507070707" pitchFamily="18" charset="2"/>
        <a:buChar char="®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rgbClr val="8D8D8D"/>
        </a:buClr>
        <a:buSzPct val="85000"/>
        <a:buFont typeface="Wingdings 2" panose="05020102010507070707" pitchFamily="18" charset="2"/>
        <a:buChar char="®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2000" b="1"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600" kern="1200">
          <a:solidFill>
            <a:srgbClr val="A29DA2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7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pos="432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  <p15:guide id="6" pos="2139" userDrawn="1">
          <p15:clr>
            <a:srgbClr val="F26B43"/>
          </p15:clr>
        </p15:guide>
        <p15:guide id="7" pos="55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-pm.com/crisp-dm-2/" TargetMode="External"/><Relationship Id="rId2" Type="http://schemas.openxmlformats.org/officeDocument/2006/relationships/hyperlink" Target="https://www.jads.nl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pymc.io/t/pm-sample-posterior-predictive-not-working-with-weights/5698/11" TargetMode="External"/><Relationship Id="rId2" Type="http://schemas.openxmlformats.org/officeDocument/2006/relationships/hyperlink" Target="https://discourse.pymc.io/t/how-to-run-logistic-regression-with-weighted-samples/5689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pymc.io/en/stable/pymc-examples/examples/generalized_linear_models/GLM-robust-with-outlier-detection.html" TargetMode="External"/><Relationship Id="rId4" Type="http://schemas.openxmlformats.org/officeDocument/2006/relationships/hyperlink" Target="https://minimizeregret.com/post/2019/04/16/modeling-short-time-series-with-prior-knowledg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428E81A-9C4B-CE4F-9919-52CF19546B4C}"/>
              </a:ext>
            </a:extLst>
          </p:cNvPr>
          <p:cNvSpPr txBox="1">
            <a:spLocks/>
          </p:cNvSpPr>
          <p:nvPr/>
        </p:nvSpPr>
        <p:spPr>
          <a:xfrm>
            <a:off x="726112" y="2826026"/>
            <a:ext cx="1387366" cy="956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Wingdings 2" panose="05020102010507070707" pitchFamily="18" charset="2"/>
              <a:buNone/>
              <a:tabLst/>
              <a:defRPr sz="3200" b="0" kern="120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85000"/>
              <a:buFont typeface="Wingdings 2" panose="050201020105070707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SzPct val="85000"/>
              <a:buFont typeface="Wingdings 2" panose="05020102010507070707" pitchFamily="18" charset="2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8D8D8D"/>
              </a:buClr>
              <a:buSzPct val="85000"/>
              <a:buFont typeface="Wingdings 2" panose="05020102010507070707" pitchFamily="18" charset="2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>
                    <a:alpha val="50000"/>
                  </a:schemeClr>
                </a:solidFill>
              </a:rPr>
              <a:t>     </a:t>
            </a:r>
            <a:r>
              <a:rPr lang="nl-NL" dirty="0" err="1">
                <a:solidFill>
                  <a:schemeClr val="bg1">
                    <a:alpha val="50000"/>
                  </a:schemeClr>
                </a:solidFill>
              </a:rPr>
              <a:t>rk</a:t>
            </a:r>
            <a:endParaRPr lang="en-NL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0611A-4084-9549-A049-C4DB6C160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L" dirty="0"/>
              <a:t>apacity forecast on DALI data.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3B6EE-EE0A-D640-8F90-748C80554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Spa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A4DD5-EA83-0B45-BFBE-D08F198CB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/>
              <a:t>Bram Vonk, JADS-Enexis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26372-0298-0B4A-AEA0-C8B3A55AAD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/>
              <a:t>October</a:t>
            </a:r>
            <a:r>
              <a:rPr lang="nl-NL" dirty="0"/>
              <a:t> </a:t>
            </a:r>
            <a:r>
              <a:rPr lang="en-NL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826833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F29A696F-D6E4-3E47-A7A2-4F361998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959" y="3999772"/>
            <a:ext cx="4755715" cy="27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5037A8-857A-7646-AC67-EEBB1AD22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" y="3999773"/>
            <a:ext cx="4720573" cy="278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CF6D2EE-19BD-FA43-A67E-17968677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</p:spTree>
    <p:extLst>
      <p:ext uri="{BB962C8B-B14F-4D97-AF65-F5344CB8AC3E}">
        <p14:creationId xmlns:p14="http://schemas.microsoft.com/office/powerpoint/2010/main" val="128853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9E8DA812-7C83-2B40-AABD-5AF3741D9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01" y="3972329"/>
            <a:ext cx="4720573" cy="28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6D5915-3CB9-BA44-BBD1-2104793D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" y="4002953"/>
            <a:ext cx="4742601" cy="27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4F49FC-0A9F-E246-9A1F-5B72A122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</p:spTree>
    <p:extLst>
      <p:ext uri="{BB962C8B-B14F-4D97-AF65-F5344CB8AC3E}">
        <p14:creationId xmlns:p14="http://schemas.microsoft.com/office/powerpoint/2010/main" val="1637358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806CE4-6A58-ED46-8783-7ACF7692A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331321-07A5-004D-AC7F-0B62B603E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" y="4002953"/>
            <a:ext cx="4755181" cy="27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47DA828-60A5-2940-A146-19F84375A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02" y="4002953"/>
            <a:ext cx="4720573" cy="27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4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327D7D0D-5AA1-124E-A712-C5BDDCC1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01" y="3975267"/>
            <a:ext cx="4720573" cy="281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B9B90F-8BDA-4D49-B093-F3C22C738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" y="3995719"/>
            <a:ext cx="4720573" cy="278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BD62573-A81E-4C48-8CB4-A4ECD438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</p:spTree>
    <p:extLst>
      <p:ext uri="{BB962C8B-B14F-4D97-AF65-F5344CB8AC3E}">
        <p14:creationId xmlns:p14="http://schemas.microsoft.com/office/powerpoint/2010/main" val="227198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F3D17D1D-9456-F842-BC56-B76062A71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00" y="3999773"/>
            <a:ext cx="4720574" cy="278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BE95D2E-5EC2-014B-B535-DC9A8AEE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" y="3972328"/>
            <a:ext cx="4720573" cy="28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47D7059-39CE-2345-8380-D9CCDCAD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</p:spTree>
    <p:extLst>
      <p:ext uri="{BB962C8B-B14F-4D97-AF65-F5344CB8AC3E}">
        <p14:creationId xmlns:p14="http://schemas.microsoft.com/office/powerpoint/2010/main" val="375896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F7580-0C09-6240-BF5C-266457F7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Visualisaties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3EAE4-14B9-D84C-A499-EDFD3625A81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63" indent="0">
              <a:buNone/>
            </a:pPr>
            <a:r>
              <a:rPr lang="en-NL" dirty="0"/>
              <a:t>Plots</a:t>
            </a:r>
          </a:p>
          <a:p>
            <a:r>
              <a:rPr lang="en-NL" dirty="0"/>
              <a:t>Helder?</a:t>
            </a:r>
          </a:p>
          <a:p>
            <a:r>
              <a:rPr lang="en-NL" dirty="0"/>
              <a:t>Wat mis je?</a:t>
            </a:r>
          </a:p>
          <a:p>
            <a:r>
              <a:rPr lang="en-NL" dirty="0"/>
              <a:t>Decompositie handig?</a:t>
            </a:r>
          </a:p>
          <a:p>
            <a:endParaRPr lang="en-NL" dirty="0"/>
          </a:p>
          <a:p>
            <a:r>
              <a:rPr lang="en-NL" dirty="0"/>
              <a:t>I</a:t>
            </a:r>
            <a:r>
              <a:rPr lang="en-GB" dirty="0"/>
              <a:t>n</a:t>
            </a:r>
            <a:r>
              <a:rPr lang="en-NL" dirty="0"/>
              <a:t>teractiviteit?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740D7-D62A-934D-9F01-2D7CC16298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63" indent="0">
              <a:buNone/>
            </a:pPr>
            <a:r>
              <a:rPr lang="en-NL" dirty="0"/>
              <a:t>Verder:</a:t>
            </a:r>
          </a:p>
          <a:p>
            <a:r>
              <a:rPr lang="en-NL" dirty="0"/>
              <a:t>Welke Quantilen gewenst?</a:t>
            </a:r>
          </a:p>
          <a:p>
            <a:r>
              <a:rPr lang="en-NL" dirty="0"/>
              <a:t>Hoe ordenen van boxsignalen?</a:t>
            </a:r>
          </a:p>
          <a:p>
            <a:pPr lvl="1"/>
            <a:r>
              <a:rPr lang="en-GB" dirty="0"/>
              <a:t>Band?</a:t>
            </a:r>
          </a:p>
          <a:p>
            <a:pPr lvl="1"/>
            <a:r>
              <a:rPr lang="en-GB" dirty="0" err="1"/>
              <a:t>Tijd</a:t>
            </a:r>
            <a:r>
              <a:rPr lang="en-GB" dirty="0"/>
              <a:t>? </a:t>
            </a:r>
          </a:p>
          <a:p>
            <a:pPr lvl="1"/>
            <a:r>
              <a:rPr lang="en-GB" dirty="0" err="1"/>
              <a:t>Capaciteit</a:t>
            </a:r>
            <a:r>
              <a:rPr lang="en-GB" dirty="0"/>
              <a:t> </a:t>
            </a:r>
            <a:r>
              <a:rPr lang="en-GB" dirty="0" err="1"/>
              <a:t>trafo</a:t>
            </a:r>
            <a:r>
              <a:rPr lang="en-GB" dirty="0"/>
              <a:t> </a:t>
            </a:r>
            <a:r>
              <a:rPr lang="en-GB" dirty="0" err="1"/>
              <a:t>aanhouden</a:t>
            </a:r>
            <a:r>
              <a:rPr lang="en-GB" dirty="0"/>
              <a:t>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25206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9654C9-2C42-6341-942B-D4E97C1BFBCC}"/>
              </a:ext>
            </a:extLst>
          </p:cNvPr>
          <p:cNvGrpSpPr/>
          <p:nvPr/>
        </p:nvGrpSpPr>
        <p:grpSpPr>
          <a:xfrm>
            <a:off x="336227" y="266046"/>
            <a:ext cx="11508220" cy="1304005"/>
            <a:chOff x="952900" y="1440684"/>
            <a:chExt cx="9085643" cy="10295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22CB0A-CA0C-9543-8D57-079EAA24DEF8}"/>
                </a:ext>
              </a:extLst>
            </p:cNvPr>
            <p:cNvGrpSpPr/>
            <p:nvPr/>
          </p:nvGrpSpPr>
          <p:grpSpPr>
            <a:xfrm>
              <a:off x="952900" y="1848052"/>
              <a:ext cx="9085643" cy="424880"/>
              <a:chOff x="1393083" y="1434164"/>
              <a:chExt cx="9085643" cy="492256"/>
            </a:xfrm>
            <a:solidFill>
              <a:schemeClr val="bg1">
                <a:lumMod val="50000"/>
              </a:schemeClr>
            </a:solidFill>
          </p:grpSpPr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5588B0FF-6B94-DB4C-8F0C-B23B1E109867}"/>
                  </a:ext>
                </a:extLst>
              </p:cNvPr>
              <p:cNvSpPr/>
              <p:nvPr/>
            </p:nvSpPr>
            <p:spPr>
              <a:xfrm>
                <a:off x="5893743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NL" sz="1200" dirty="0">
                    <a:solidFill>
                      <a:schemeClr val="bg1"/>
                    </a:solidFill>
                  </a:rPr>
                  <a:t>Modeling</a:t>
                </a:r>
              </a:p>
            </p:txBody>
          </p:sp>
          <p:sp>
            <p:nvSpPr>
              <p:cNvPr id="20" name="Chevron 19">
                <a:extLst>
                  <a:ext uri="{FF2B5EF4-FFF2-40B4-BE49-F238E27FC236}">
                    <a16:creationId xmlns:a16="http://schemas.microsoft.com/office/drawing/2014/main" id="{A9691E69-999E-9748-85C6-4B525B5E96D9}"/>
                  </a:ext>
                </a:extLst>
              </p:cNvPr>
              <p:cNvSpPr/>
              <p:nvPr/>
            </p:nvSpPr>
            <p:spPr>
              <a:xfrm>
                <a:off x="4393523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NL" sz="1200" dirty="0">
                    <a:solidFill>
                      <a:schemeClr val="bg1"/>
                    </a:solidFill>
                  </a:rPr>
                  <a:t>Data </a:t>
                </a:r>
                <a:br>
                  <a:rPr lang="en-NL" sz="1200" dirty="0">
                    <a:solidFill>
                      <a:schemeClr val="bg1"/>
                    </a:solidFill>
                  </a:rPr>
                </a:br>
                <a:r>
                  <a:rPr lang="en-NL" sz="1200" dirty="0">
                    <a:solidFill>
                      <a:schemeClr val="bg1"/>
                    </a:solidFill>
                  </a:rPr>
                  <a:t>Preparation</a:t>
                </a:r>
              </a:p>
            </p:txBody>
          </p:sp>
          <p:sp>
            <p:nvSpPr>
              <p:cNvPr id="21" name="Chevron 20">
                <a:extLst>
                  <a:ext uri="{FF2B5EF4-FFF2-40B4-BE49-F238E27FC236}">
                    <a16:creationId xmlns:a16="http://schemas.microsoft.com/office/drawing/2014/main" id="{292D94D1-B050-D74A-AD87-51C342582D1F}"/>
                  </a:ext>
                </a:extLst>
              </p:cNvPr>
              <p:cNvSpPr/>
              <p:nvPr/>
            </p:nvSpPr>
            <p:spPr>
              <a:xfrm>
                <a:off x="2893303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NL" sz="1200" dirty="0">
                    <a:solidFill>
                      <a:schemeClr val="bg1"/>
                    </a:solidFill>
                  </a:rPr>
                  <a:t>Data Understanding</a:t>
                </a:r>
              </a:p>
            </p:txBody>
          </p:sp>
          <p:sp>
            <p:nvSpPr>
              <p:cNvPr id="22" name="Chevron 21">
                <a:extLst>
                  <a:ext uri="{FF2B5EF4-FFF2-40B4-BE49-F238E27FC236}">
                    <a16:creationId xmlns:a16="http://schemas.microsoft.com/office/drawing/2014/main" id="{F82B9591-A8F9-344F-9F71-C4CF23D933FB}"/>
                  </a:ext>
                </a:extLst>
              </p:cNvPr>
              <p:cNvSpPr/>
              <p:nvPr/>
            </p:nvSpPr>
            <p:spPr>
              <a:xfrm>
                <a:off x="1393083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NL" sz="1200" dirty="0">
                    <a:solidFill>
                      <a:schemeClr val="bg1"/>
                    </a:solidFill>
                  </a:rPr>
                  <a:t>Business Understanding</a:t>
                </a: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C61E2DA3-B284-C143-96BB-5B91FA6290A9}"/>
                  </a:ext>
                </a:extLst>
              </p:cNvPr>
              <p:cNvSpPr/>
              <p:nvPr/>
            </p:nvSpPr>
            <p:spPr>
              <a:xfrm>
                <a:off x="8894184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NL" sz="1200" dirty="0">
                    <a:solidFill>
                      <a:schemeClr val="bg1"/>
                    </a:solidFill>
                  </a:rPr>
                  <a:t>Deployment</a:t>
                </a: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BDEA1DD9-AB57-2E4C-B904-651E3995E08C}"/>
                  </a:ext>
                </a:extLst>
              </p:cNvPr>
              <p:cNvSpPr/>
              <p:nvPr/>
            </p:nvSpPr>
            <p:spPr>
              <a:xfrm>
                <a:off x="7393963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E</a:t>
                </a:r>
                <a:r>
                  <a:rPr lang="en-NL" sz="1200" dirty="0">
                    <a:solidFill>
                      <a:schemeClr val="bg1"/>
                    </a:solidFill>
                  </a:rPr>
                  <a:t>valuation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28C1A9-0EE9-124C-9B16-EBE536AC6438}"/>
                </a:ext>
              </a:extLst>
            </p:cNvPr>
            <p:cNvGrpSpPr/>
            <p:nvPr/>
          </p:nvGrpSpPr>
          <p:grpSpPr>
            <a:xfrm>
              <a:off x="1569728" y="1440684"/>
              <a:ext cx="7795653" cy="1029501"/>
              <a:chOff x="1569728" y="1440684"/>
              <a:chExt cx="7795653" cy="1029501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02CDBF88-7AAC-6442-878C-5F211D90AF2A}"/>
                  </a:ext>
                </a:extLst>
              </p:cNvPr>
              <p:cNvSpPr/>
              <p:nvPr/>
            </p:nvSpPr>
            <p:spPr>
              <a:xfrm>
                <a:off x="1588980" y="1532530"/>
                <a:ext cx="6191860" cy="774770"/>
              </a:xfrm>
              <a:prstGeom prst="arc">
                <a:avLst>
                  <a:gd name="adj1" fmla="val 10898298"/>
                  <a:gd name="adj2" fmla="val 21537543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F9903F3B-4722-A345-8C6C-0648D3878A7E}"/>
                  </a:ext>
                </a:extLst>
              </p:cNvPr>
              <p:cNvSpPr/>
              <p:nvPr/>
            </p:nvSpPr>
            <p:spPr>
              <a:xfrm>
                <a:off x="1569728" y="1440684"/>
                <a:ext cx="7795653" cy="1029501"/>
              </a:xfrm>
              <a:prstGeom prst="arc">
                <a:avLst>
                  <a:gd name="adj1" fmla="val 10908797"/>
                  <a:gd name="adj2" fmla="val 21504895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1A5BE23A-E0D5-8345-AC34-743E26930808}"/>
                  </a:ext>
                </a:extLst>
              </p:cNvPr>
              <p:cNvSpPr/>
              <p:nvPr/>
            </p:nvSpPr>
            <p:spPr>
              <a:xfrm>
                <a:off x="4631889" y="1717394"/>
                <a:ext cx="1584542" cy="342415"/>
              </a:xfrm>
              <a:prstGeom prst="arc">
                <a:avLst>
                  <a:gd name="adj1" fmla="val 10981421"/>
                  <a:gd name="adj2" fmla="val 21433231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941B99A1-B979-D046-9B44-5944B9E92D80}"/>
                  </a:ext>
                </a:extLst>
              </p:cNvPr>
              <p:cNvSpPr/>
              <p:nvPr/>
            </p:nvSpPr>
            <p:spPr>
              <a:xfrm>
                <a:off x="1639615" y="1717393"/>
                <a:ext cx="1584542" cy="342415"/>
              </a:xfrm>
              <a:prstGeom prst="arc">
                <a:avLst>
                  <a:gd name="adj1" fmla="val 10981421"/>
                  <a:gd name="adj2" fmla="val 21433231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FEFE10-97BA-E440-AE85-AC79AA59CC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333"/>
            <a:ext cx="10812463" cy="873125"/>
          </a:xfrm>
        </p:spPr>
        <p:txBody>
          <a:bodyPr/>
          <a:lstStyle/>
          <a:p>
            <a:r>
              <a:rPr lang="en-GB" dirty="0"/>
              <a:t>W</a:t>
            </a:r>
            <a:r>
              <a:rPr lang="en-NL" dirty="0"/>
              <a:t>erk komende sprint : backlog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5F6CE5-8930-0443-8953-C139E781120B}"/>
              </a:ext>
            </a:extLst>
          </p:cNvPr>
          <p:cNvGrpSpPr/>
          <p:nvPr/>
        </p:nvGrpSpPr>
        <p:grpSpPr>
          <a:xfrm>
            <a:off x="476147" y="4753856"/>
            <a:ext cx="2374900" cy="1487608"/>
            <a:chOff x="863600" y="1968500"/>
            <a:chExt cx="2374900" cy="1487608"/>
          </a:xfrm>
          <a:solidFill>
            <a:srgbClr val="A6C60D">
              <a:alpha val="50196"/>
            </a:srgb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7CE9DF-7BF6-1449-8C88-D831276AB8EF}"/>
                </a:ext>
              </a:extLst>
            </p:cNvPr>
            <p:cNvSpPr/>
            <p:nvPr/>
          </p:nvSpPr>
          <p:spPr>
            <a:xfrm>
              <a:off x="863600" y="1968500"/>
              <a:ext cx="2374900" cy="148760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  <a:r>
                <a:rPr lang="en-NL" sz="1200" dirty="0">
                  <a:solidFill>
                    <a:schemeClr val="tx1">
                      <a:lumMod val="50000"/>
                    </a:schemeClr>
                  </a:solidFill>
                </a:rPr>
                <a:t>cheduled data preprocessing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FBD7B-C74A-5E47-BDBB-CAF9C049F8D6}"/>
                </a:ext>
              </a:extLst>
            </p:cNvPr>
            <p:cNvSpPr/>
            <p:nvPr/>
          </p:nvSpPr>
          <p:spPr>
            <a:xfrm>
              <a:off x="920750" y="2704081"/>
              <a:ext cx="2260600" cy="3048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Detect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max date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specific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week</a:t>
              </a:r>
              <a:endParaRPr lang="en-NL" sz="12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E7A841-2277-8943-B088-F1E1635C90DE}"/>
                </a:ext>
              </a:extLst>
            </p:cNvPr>
            <p:cNvSpPr/>
            <p:nvPr/>
          </p:nvSpPr>
          <p:spPr>
            <a:xfrm>
              <a:off x="920750" y="3046608"/>
              <a:ext cx="2260600" cy="3048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Setup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task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for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every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week</a:t>
              </a:r>
              <a:endParaRPr lang="en-NL" sz="12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D7859A-F24C-034C-8FF0-091D527AF607}"/>
              </a:ext>
            </a:extLst>
          </p:cNvPr>
          <p:cNvCxnSpPr>
            <a:cxnSpLocks/>
            <a:stCxn id="20" idx="2"/>
            <a:endCxn id="5" idx="0"/>
          </p:cNvCxnSpPr>
          <p:nvPr/>
        </p:nvCxnSpPr>
        <p:spPr>
          <a:xfrm flipH="1">
            <a:off x="1663597" y="1320203"/>
            <a:ext cx="3342079" cy="343365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5C28DD4-98D5-144E-AD56-99FDCA9215B4}"/>
              </a:ext>
            </a:extLst>
          </p:cNvPr>
          <p:cNvSpPr/>
          <p:nvPr/>
        </p:nvSpPr>
        <p:spPr>
          <a:xfrm>
            <a:off x="4403308" y="2942015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Model trend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exponential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function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4EC305-3D4C-0D45-9073-77DFF3A7A2DE}"/>
              </a:ext>
            </a:extLst>
          </p:cNvPr>
          <p:cNvSpPr/>
          <p:nvPr/>
        </p:nvSpPr>
        <p:spPr>
          <a:xfrm>
            <a:off x="4426446" y="4659446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Deal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switch action in model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BA908A-BC5A-934E-BB15-0EEC083296C2}"/>
              </a:ext>
            </a:extLst>
          </p:cNvPr>
          <p:cNvSpPr/>
          <p:nvPr/>
        </p:nvSpPr>
        <p:spPr>
          <a:xfrm>
            <a:off x="4407239" y="1626376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Transfer code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functions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BDB058-A874-CF49-A582-2A23FBCD7B55}"/>
              </a:ext>
            </a:extLst>
          </p:cNvPr>
          <p:cNvCxnSpPr>
            <a:cxnSpLocks/>
            <a:stCxn id="19" idx="2"/>
            <a:endCxn id="38" idx="0"/>
          </p:cNvCxnSpPr>
          <p:nvPr/>
        </p:nvCxnSpPr>
        <p:spPr>
          <a:xfrm flipH="1">
            <a:off x="5594689" y="1320203"/>
            <a:ext cx="1311223" cy="30617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3507CDB-555F-F34B-92B8-EE268521E7C9}"/>
              </a:ext>
            </a:extLst>
          </p:cNvPr>
          <p:cNvSpPr/>
          <p:nvPr/>
        </p:nvSpPr>
        <p:spPr>
          <a:xfrm>
            <a:off x="4407239" y="1980017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Write forecast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quantiles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in DB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E767F0-E916-924F-8C26-85AC538A661F}"/>
              </a:ext>
            </a:extLst>
          </p:cNvPr>
          <p:cNvSpPr/>
          <p:nvPr/>
        </p:nvSpPr>
        <p:spPr>
          <a:xfrm>
            <a:off x="7016452" y="3516874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Assess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results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business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DE85C7-E9A2-7944-BEE4-FCA25EF4B94D}"/>
              </a:ext>
            </a:extLst>
          </p:cNvPr>
          <p:cNvSpPr/>
          <p:nvPr/>
        </p:nvSpPr>
        <p:spPr>
          <a:xfrm>
            <a:off x="7029763" y="2148420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Backcast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function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evaluation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DAC78C5-F9C3-8C4A-982E-73AB3DBA864E}"/>
              </a:ext>
            </a:extLst>
          </p:cNvPr>
          <p:cNvSpPr/>
          <p:nvPr/>
        </p:nvSpPr>
        <p:spPr>
          <a:xfrm>
            <a:off x="7027930" y="3024000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Determine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GUI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business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821DE0-A0B9-0A43-BCC1-2DB897207741}"/>
              </a:ext>
            </a:extLst>
          </p:cNvPr>
          <p:cNvSpPr/>
          <p:nvPr/>
        </p:nvSpPr>
        <p:spPr>
          <a:xfrm>
            <a:off x="7029763" y="2556419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en-GB" sz="1200" dirty="0">
                <a:solidFill>
                  <a:schemeClr val="tx1">
                    <a:lumMod val="50000"/>
                  </a:schemeClr>
                </a:solidFill>
              </a:rPr>
              <a:t>Reusable plot function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20D4D9-D0EB-6749-B6F7-C80E1AFB687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>
          <a:xfrm flipH="1">
            <a:off x="8217213" y="1320203"/>
            <a:ext cx="588934" cy="82821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51BCA82-4DF2-754F-9BC5-96AC1101BD95}"/>
              </a:ext>
            </a:extLst>
          </p:cNvPr>
          <p:cNvSpPr/>
          <p:nvPr/>
        </p:nvSpPr>
        <p:spPr>
          <a:xfrm>
            <a:off x="9650454" y="5839488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Export data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grid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planning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7AFE675-0009-B641-A683-EFA0D6AB3AA7}"/>
              </a:ext>
            </a:extLst>
          </p:cNvPr>
          <p:cNvSpPr/>
          <p:nvPr/>
        </p:nvSpPr>
        <p:spPr>
          <a:xfrm>
            <a:off x="9650454" y="6433390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Shortcut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meetdata dashboard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EF349F5-6003-6F40-B1B3-C95718939B77}"/>
              </a:ext>
            </a:extLst>
          </p:cNvPr>
          <p:cNvCxnSpPr>
            <a:cxnSpLocks/>
            <a:stCxn id="23" idx="2"/>
            <a:endCxn id="75" idx="0"/>
          </p:cNvCxnSpPr>
          <p:nvPr/>
        </p:nvCxnSpPr>
        <p:spPr>
          <a:xfrm>
            <a:off x="10706384" y="1320203"/>
            <a:ext cx="131520" cy="272336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F5EB39A-24C5-0043-B3FA-DD4A03958A62}"/>
              </a:ext>
            </a:extLst>
          </p:cNvPr>
          <p:cNvGrpSpPr/>
          <p:nvPr/>
        </p:nvGrpSpPr>
        <p:grpSpPr>
          <a:xfrm>
            <a:off x="4402828" y="3952244"/>
            <a:ext cx="2374900" cy="572451"/>
            <a:chOff x="4979102" y="2351339"/>
            <a:chExt cx="2374900" cy="5724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EADAE4-FEB6-3044-85FD-0D5B27F8947E}"/>
                </a:ext>
              </a:extLst>
            </p:cNvPr>
            <p:cNvSpPr/>
            <p:nvPr/>
          </p:nvSpPr>
          <p:spPr>
            <a:xfrm>
              <a:off x="4979102" y="2351339"/>
              <a:ext cx="2374900" cy="572451"/>
            </a:xfrm>
            <a:prstGeom prst="rect">
              <a:avLst/>
            </a:prstGeom>
            <a:solidFill>
              <a:srgbClr val="A6C60D">
                <a:alpha val="50196"/>
              </a:srgb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  <a:r>
                <a:rPr lang="en-NL" sz="1200" dirty="0">
                  <a:solidFill>
                    <a:schemeClr val="tx1">
                      <a:lumMod val="50000"/>
                    </a:schemeClr>
                  </a:solidFill>
                </a:rPr>
                <a:t>cheduled train + forecast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B97719-8C0D-0E4F-BD2A-3CE95D188148}"/>
                </a:ext>
              </a:extLst>
            </p:cNvPr>
            <p:cNvSpPr/>
            <p:nvPr/>
          </p:nvSpPr>
          <p:spPr>
            <a:xfrm>
              <a:off x="5053324" y="2579187"/>
              <a:ext cx="2260600" cy="304800"/>
            </a:xfrm>
            <a:prstGeom prst="rect">
              <a:avLst/>
            </a:prstGeom>
            <a:solidFill>
              <a:srgbClr val="A6C60D">
                <a:alpha val="50196"/>
              </a:srgb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Setup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task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for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every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month</a:t>
              </a:r>
              <a:endParaRPr lang="en-NL" sz="12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A56A193B-B4FE-BB48-B760-06B72AFF3583}"/>
              </a:ext>
            </a:extLst>
          </p:cNvPr>
          <p:cNvSpPr/>
          <p:nvPr/>
        </p:nvSpPr>
        <p:spPr>
          <a:xfrm>
            <a:off x="9650454" y="4043567"/>
            <a:ext cx="2374900" cy="710289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24/7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accessible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tool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128E4DB-66D0-0C4B-AA14-CA9837E7B2A8}"/>
              </a:ext>
            </a:extLst>
          </p:cNvPr>
          <p:cNvSpPr/>
          <p:nvPr/>
        </p:nvSpPr>
        <p:spPr>
          <a:xfrm>
            <a:off x="9707604" y="4363180"/>
            <a:ext cx="2260600" cy="304800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Dashboard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results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online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F86B0A-6CF0-3346-8E55-35187C665EC8}"/>
              </a:ext>
            </a:extLst>
          </p:cNvPr>
          <p:cNvSpPr/>
          <p:nvPr/>
        </p:nvSpPr>
        <p:spPr>
          <a:xfrm>
            <a:off x="9641844" y="5245885"/>
            <a:ext cx="2383510" cy="291912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Documentation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online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45516B-D574-0045-BD0C-49E5AB74A6E8}"/>
              </a:ext>
            </a:extLst>
          </p:cNvPr>
          <p:cNvSpPr/>
          <p:nvPr/>
        </p:nvSpPr>
        <p:spPr>
          <a:xfrm>
            <a:off x="4400693" y="5312413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Sorting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algorithm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priority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294F11-B32D-804F-B682-665F4501F82B}"/>
              </a:ext>
            </a:extLst>
          </p:cNvPr>
          <p:cNvSpPr/>
          <p:nvPr/>
        </p:nvSpPr>
        <p:spPr>
          <a:xfrm>
            <a:off x="4400693" y="5931388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Overload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signaling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" name="Chevron 84">
            <a:extLst>
              <a:ext uri="{FF2B5EF4-FFF2-40B4-BE49-F238E27FC236}">
                <a16:creationId xmlns:a16="http://schemas.microsoft.com/office/drawing/2014/main" id="{DF4E66BD-E12A-2F4D-8565-5A3E8F3E3072}"/>
              </a:ext>
            </a:extLst>
          </p:cNvPr>
          <p:cNvSpPr/>
          <p:nvPr/>
        </p:nvSpPr>
        <p:spPr>
          <a:xfrm rot="5400000" flipV="1">
            <a:off x="-732455" y="2707664"/>
            <a:ext cx="2095563" cy="407999"/>
          </a:xfrm>
          <a:prstGeom prst="chevron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order / p</a:t>
            </a:r>
            <a:r>
              <a:rPr lang="en-NL" dirty="0">
                <a:solidFill>
                  <a:schemeClr val="bg1"/>
                </a:solidFill>
              </a:rPr>
              <a:t>riority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0993AD94-CDD9-B949-9FA6-9A8F3190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70" y="5126865"/>
            <a:ext cx="344112" cy="34411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5A2CCE29-6B60-AA44-A7B3-DD316844C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8403" y="1608218"/>
            <a:ext cx="344112" cy="34411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254F5F78-59BA-7C4D-B621-D64D492E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1371" y="1930766"/>
            <a:ext cx="344112" cy="344112"/>
          </a:xfrm>
          <a:prstGeom prst="rect">
            <a:avLst/>
          </a:prstGeom>
        </p:spPr>
      </p:pic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4161734F-9320-2140-BEFF-8EE8EAB84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1388" y="2888072"/>
            <a:ext cx="409461" cy="409461"/>
          </a:xfrm>
          <a:prstGeom prst="rect">
            <a:avLst/>
          </a:prstGeom>
        </p:spPr>
      </p:pic>
      <p:pic>
        <p:nvPicPr>
          <p:cNvPr id="54" name="Graphic 53" descr="Tick with solid fill">
            <a:extLst>
              <a:ext uri="{FF2B5EF4-FFF2-40B4-BE49-F238E27FC236}">
                <a16:creationId xmlns:a16="http://schemas.microsoft.com/office/drawing/2014/main" id="{59FB783D-7C85-5745-8827-06191855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6484" y="2148144"/>
            <a:ext cx="344112" cy="344112"/>
          </a:xfrm>
          <a:prstGeom prst="rect">
            <a:avLst/>
          </a:prstGeom>
        </p:spPr>
      </p:pic>
      <p:pic>
        <p:nvPicPr>
          <p:cNvPr id="55" name="Graphic 54" descr="Tick with solid fill">
            <a:extLst>
              <a:ext uri="{FF2B5EF4-FFF2-40B4-BE49-F238E27FC236}">
                <a16:creationId xmlns:a16="http://schemas.microsoft.com/office/drawing/2014/main" id="{A3AA3127-F9A3-0942-8095-D3E6BEEA5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7400" y="2580707"/>
            <a:ext cx="344112" cy="344112"/>
          </a:xfrm>
          <a:prstGeom prst="rect">
            <a:avLst/>
          </a:prstGeom>
        </p:spPr>
      </p:pic>
      <p:pic>
        <p:nvPicPr>
          <p:cNvPr id="60" name="Graphic 59" descr="Tick with solid fill">
            <a:extLst>
              <a:ext uri="{FF2B5EF4-FFF2-40B4-BE49-F238E27FC236}">
                <a16:creationId xmlns:a16="http://schemas.microsoft.com/office/drawing/2014/main" id="{95B69337-5065-8B43-95AE-F72510BA0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70" y="5450125"/>
            <a:ext cx="344112" cy="34411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3CBE38A-9138-6E42-AE60-354D43125A1D}"/>
              </a:ext>
            </a:extLst>
          </p:cNvPr>
          <p:cNvSpPr/>
          <p:nvPr/>
        </p:nvSpPr>
        <p:spPr>
          <a:xfrm>
            <a:off x="533297" y="5147447"/>
            <a:ext cx="2260600" cy="304800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Atrtappen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via Docker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6D2A2A-6916-EC49-B34A-0BCF84E32EF3}"/>
              </a:ext>
            </a:extLst>
          </p:cNvPr>
          <p:cNvSpPr/>
          <p:nvPr/>
        </p:nvSpPr>
        <p:spPr>
          <a:xfrm>
            <a:off x="4400693" y="6391799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Model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improvement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(x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times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100BE-F0B7-5343-8578-CE00DCA13633}"/>
              </a:ext>
            </a:extLst>
          </p:cNvPr>
          <p:cNvSpPr/>
          <p:nvPr/>
        </p:nvSpPr>
        <p:spPr>
          <a:xfrm>
            <a:off x="4407239" y="3440817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en-NL" sz="1200" dirty="0">
                <a:solidFill>
                  <a:schemeClr val="tx1">
                    <a:lumMod val="50000"/>
                  </a:schemeClr>
                </a:solidFill>
              </a:rPr>
              <a:t>Run for all boxes</a:t>
            </a:r>
          </a:p>
        </p:txBody>
      </p:sp>
    </p:spTree>
    <p:extLst>
      <p:ext uri="{BB962C8B-B14F-4D97-AF65-F5344CB8AC3E}">
        <p14:creationId xmlns:p14="http://schemas.microsoft.com/office/powerpoint/2010/main" val="150735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EEE0-B5B3-F34B-9604-14847779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485053"/>
            <a:ext cx="11241702" cy="873100"/>
          </a:xfrm>
        </p:spPr>
        <p:txBody>
          <a:bodyPr/>
          <a:lstStyle/>
          <a:p>
            <a:r>
              <a:rPr lang="en-NL" sz="3200" dirty="0"/>
              <a:t>Way of Working vanuit Data Science/</a:t>
            </a:r>
            <a:r>
              <a:rPr lang="en-NL" sz="3200" dirty="0">
                <a:hlinkClick r:id="rId2"/>
              </a:rPr>
              <a:t>JADS</a:t>
            </a:r>
            <a:r>
              <a:rPr lang="en-NL" sz="3200" dirty="0"/>
              <a:t>: </a:t>
            </a:r>
            <a:r>
              <a:rPr lang="en-NL" sz="3200" dirty="0">
                <a:hlinkClick r:id="rId3"/>
              </a:rPr>
              <a:t>CRISP-DM</a:t>
            </a:r>
            <a:endParaRPr lang="en-NL" sz="3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8E2A9A-601C-584F-B40E-A456A055153C}"/>
              </a:ext>
            </a:extLst>
          </p:cNvPr>
          <p:cNvGrpSpPr/>
          <p:nvPr/>
        </p:nvGrpSpPr>
        <p:grpSpPr>
          <a:xfrm>
            <a:off x="933650" y="1440684"/>
            <a:ext cx="9125633" cy="5205831"/>
            <a:chOff x="933650" y="1440684"/>
            <a:chExt cx="9125633" cy="52058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7EFBF4-707C-8E4A-8031-FD08B26702E8}"/>
                </a:ext>
              </a:extLst>
            </p:cNvPr>
            <p:cNvGrpSpPr/>
            <p:nvPr/>
          </p:nvGrpSpPr>
          <p:grpSpPr>
            <a:xfrm>
              <a:off x="933650" y="1848052"/>
              <a:ext cx="9125633" cy="4798463"/>
              <a:chOff x="1434164" y="1944304"/>
              <a:chExt cx="9125633" cy="479846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A3C74E1-7049-7841-891D-378E2D8C04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181"/>
              <a:stretch/>
            </p:blipFill>
            <p:spPr>
              <a:xfrm>
                <a:off x="1434164" y="2444817"/>
                <a:ext cx="9125633" cy="429795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8BB1156-4FF3-254E-8B72-FCD0E8B58413}"/>
                  </a:ext>
                </a:extLst>
              </p:cNvPr>
              <p:cNvGrpSpPr/>
              <p:nvPr/>
            </p:nvGrpSpPr>
            <p:grpSpPr>
              <a:xfrm>
                <a:off x="1453414" y="1944304"/>
                <a:ext cx="9085643" cy="424880"/>
                <a:chOff x="1393083" y="1434164"/>
                <a:chExt cx="9085643" cy="4922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" name="Chevron 5">
                  <a:extLst>
                    <a:ext uri="{FF2B5EF4-FFF2-40B4-BE49-F238E27FC236}">
                      <a16:creationId xmlns:a16="http://schemas.microsoft.com/office/drawing/2014/main" id="{29F42759-81F9-8F49-84FE-18FD58CE7F5E}"/>
                    </a:ext>
                  </a:extLst>
                </p:cNvPr>
                <p:cNvSpPr/>
                <p:nvPr/>
              </p:nvSpPr>
              <p:spPr>
                <a:xfrm>
                  <a:off x="5893743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NL" sz="1200" dirty="0">
                      <a:solidFill>
                        <a:schemeClr val="bg1"/>
                      </a:solidFill>
                    </a:rPr>
                    <a:t>Modeling</a:t>
                  </a:r>
                </a:p>
              </p:txBody>
            </p:sp>
            <p:sp>
              <p:nvSpPr>
                <p:cNvPr id="7" name="Chevron 6">
                  <a:extLst>
                    <a:ext uri="{FF2B5EF4-FFF2-40B4-BE49-F238E27FC236}">
                      <a16:creationId xmlns:a16="http://schemas.microsoft.com/office/drawing/2014/main" id="{71CF0795-BDAA-1046-8A4E-1B9FAF57E10B}"/>
                    </a:ext>
                  </a:extLst>
                </p:cNvPr>
                <p:cNvSpPr/>
                <p:nvPr/>
              </p:nvSpPr>
              <p:spPr>
                <a:xfrm>
                  <a:off x="4393523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NL" sz="1200" dirty="0">
                      <a:solidFill>
                        <a:schemeClr val="bg1"/>
                      </a:solidFill>
                    </a:rPr>
                    <a:t>Data </a:t>
                  </a:r>
                  <a:br>
                    <a:rPr lang="en-NL" sz="1200" dirty="0">
                      <a:solidFill>
                        <a:schemeClr val="bg1"/>
                      </a:solidFill>
                    </a:rPr>
                  </a:br>
                  <a:r>
                    <a:rPr lang="en-NL" sz="1200" dirty="0">
                      <a:solidFill>
                        <a:schemeClr val="bg1"/>
                      </a:solidFill>
                    </a:rPr>
                    <a:t>Preparation</a:t>
                  </a:r>
                </a:p>
              </p:txBody>
            </p:sp>
            <p:sp>
              <p:nvSpPr>
                <p:cNvPr id="9" name="Chevron 8">
                  <a:extLst>
                    <a:ext uri="{FF2B5EF4-FFF2-40B4-BE49-F238E27FC236}">
                      <a16:creationId xmlns:a16="http://schemas.microsoft.com/office/drawing/2014/main" id="{ED197FFC-4FB1-4E47-B76C-9AC0BAAA350E}"/>
                    </a:ext>
                  </a:extLst>
                </p:cNvPr>
                <p:cNvSpPr/>
                <p:nvPr/>
              </p:nvSpPr>
              <p:spPr>
                <a:xfrm>
                  <a:off x="2893303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NL" sz="1200" dirty="0">
                      <a:solidFill>
                        <a:schemeClr val="bg1"/>
                      </a:solidFill>
                    </a:rPr>
                    <a:t>Data Understanding</a:t>
                  </a:r>
                </a:p>
              </p:txBody>
            </p:sp>
            <p:sp>
              <p:nvSpPr>
                <p:cNvPr id="10" name="Chevron 9">
                  <a:extLst>
                    <a:ext uri="{FF2B5EF4-FFF2-40B4-BE49-F238E27FC236}">
                      <a16:creationId xmlns:a16="http://schemas.microsoft.com/office/drawing/2014/main" id="{9257A41B-97EC-A44C-BAA0-F28680128465}"/>
                    </a:ext>
                  </a:extLst>
                </p:cNvPr>
                <p:cNvSpPr/>
                <p:nvPr/>
              </p:nvSpPr>
              <p:spPr>
                <a:xfrm>
                  <a:off x="1393083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NL" sz="1200" dirty="0">
                      <a:solidFill>
                        <a:schemeClr val="bg1"/>
                      </a:solidFill>
                    </a:rPr>
                    <a:t>Business Understanding</a:t>
                  </a:r>
                </a:p>
              </p:txBody>
            </p:sp>
            <p:sp>
              <p:nvSpPr>
                <p:cNvPr id="11" name="Chevron 10">
                  <a:extLst>
                    <a:ext uri="{FF2B5EF4-FFF2-40B4-BE49-F238E27FC236}">
                      <a16:creationId xmlns:a16="http://schemas.microsoft.com/office/drawing/2014/main" id="{44CA41AB-8EF9-A04A-9F78-B0A212B3B960}"/>
                    </a:ext>
                  </a:extLst>
                </p:cNvPr>
                <p:cNvSpPr/>
                <p:nvPr/>
              </p:nvSpPr>
              <p:spPr>
                <a:xfrm>
                  <a:off x="8894184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NL" sz="1200" dirty="0">
                      <a:solidFill>
                        <a:schemeClr val="bg1"/>
                      </a:solidFill>
                    </a:rPr>
                    <a:t>Deployment</a:t>
                  </a:r>
                </a:p>
              </p:txBody>
            </p:sp>
            <p:sp>
              <p:nvSpPr>
                <p:cNvPr id="12" name="Chevron 11">
                  <a:extLst>
                    <a:ext uri="{FF2B5EF4-FFF2-40B4-BE49-F238E27FC236}">
                      <a16:creationId xmlns:a16="http://schemas.microsoft.com/office/drawing/2014/main" id="{03649F81-28DE-F449-A0C5-728E0E27EBE6}"/>
                    </a:ext>
                  </a:extLst>
                </p:cNvPr>
                <p:cNvSpPr/>
                <p:nvPr/>
              </p:nvSpPr>
              <p:spPr>
                <a:xfrm>
                  <a:off x="7393963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2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NL" sz="1200" dirty="0">
                      <a:solidFill>
                        <a:schemeClr val="bg1"/>
                      </a:solidFill>
                    </a:rPr>
                    <a:t>valuation</a:t>
                  </a: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A3DD10-C214-104B-9502-5CBC3A9D2444}"/>
                </a:ext>
              </a:extLst>
            </p:cNvPr>
            <p:cNvGrpSpPr/>
            <p:nvPr/>
          </p:nvGrpSpPr>
          <p:grpSpPr>
            <a:xfrm>
              <a:off x="1569728" y="1440684"/>
              <a:ext cx="7795653" cy="1029501"/>
              <a:chOff x="1569728" y="1440684"/>
              <a:chExt cx="7795653" cy="1029501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CCF974F-C32E-514B-AF0A-5FF8C1E6C46E}"/>
                  </a:ext>
                </a:extLst>
              </p:cNvPr>
              <p:cNvSpPr/>
              <p:nvPr/>
            </p:nvSpPr>
            <p:spPr>
              <a:xfrm>
                <a:off x="1588980" y="1532530"/>
                <a:ext cx="6191860" cy="774770"/>
              </a:xfrm>
              <a:prstGeom prst="arc">
                <a:avLst>
                  <a:gd name="adj1" fmla="val 10898298"/>
                  <a:gd name="adj2" fmla="val 21537543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09BA40B6-1EC7-084D-A72F-8C0D7394E04F}"/>
                  </a:ext>
                </a:extLst>
              </p:cNvPr>
              <p:cNvSpPr/>
              <p:nvPr/>
            </p:nvSpPr>
            <p:spPr>
              <a:xfrm>
                <a:off x="1569728" y="1440684"/>
                <a:ext cx="7795653" cy="1029501"/>
              </a:xfrm>
              <a:prstGeom prst="arc">
                <a:avLst>
                  <a:gd name="adj1" fmla="val 10908797"/>
                  <a:gd name="adj2" fmla="val 21504895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80F239C5-1AF3-504E-81E3-6969E489196A}"/>
                  </a:ext>
                </a:extLst>
              </p:cNvPr>
              <p:cNvSpPr/>
              <p:nvPr/>
            </p:nvSpPr>
            <p:spPr>
              <a:xfrm>
                <a:off x="4631889" y="1717394"/>
                <a:ext cx="1584542" cy="342415"/>
              </a:xfrm>
              <a:prstGeom prst="arc">
                <a:avLst>
                  <a:gd name="adj1" fmla="val 10981421"/>
                  <a:gd name="adj2" fmla="val 21433231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97EA2F9D-212E-524B-BA01-7F23DD07333E}"/>
                  </a:ext>
                </a:extLst>
              </p:cNvPr>
              <p:cNvSpPr/>
              <p:nvPr/>
            </p:nvSpPr>
            <p:spPr>
              <a:xfrm>
                <a:off x="1639615" y="1717393"/>
                <a:ext cx="1584542" cy="342415"/>
              </a:xfrm>
              <a:prstGeom prst="arc">
                <a:avLst>
                  <a:gd name="adj1" fmla="val 10981421"/>
                  <a:gd name="adj2" fmla="val 21433231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052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0AD8E-7DAB-2B46-8BB2-01F5591F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Flow Down Business 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EDA7FB-B4BE-A949-807F-414FABC07D90}"/>
              </a:ext>
            </a:extLst>
          </p:cNvPr>
          <p:cNvSpPr/>
          <p:nvPr/>
        </p:nvSpPr>
        <p:spPr>
          <a:xfrm>
            <a:off x="439271" y="3845859"/>
            <a:ext cx="9646023" cy="2752165"/>
          </a:xfrm>
          <a:prstGeom prst="roundRect">
            <a:avLst>
              <a:gd name="adj" fmla="val 9444"/>
            </a:avLst>
          </a:prstGeom>
          <a:solidFill>
            <a:srgbClr val="BDDB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F</a:t>
            </a:r>
            <a:r>
              <a:rPr lang="en-NL" dirty="0">
                <a:solidFill>
                  <a:schemeClr val="bg2">
                    <a:lumMod val="50000"/>
                  </a:schemeClr>
                </a:solidFill>
              </a:rPr>
              <a:t>orecast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4DDBCC-9A76-B343-A283-E43435F37B07}"/>
              </a:ext>
            </a:extLst>
          </p:cNvPr>
          <p:cNvSpPr/>
          <p:nvPr/>
        </p:nvSpPr>
        <p:spPr>
          <a:xfrm>
            <a:off x="439271" y="1123122"/>
            <a:ext cx="9646023" cy="2550646"/>
          </a:xfrm>
          <a:prstGeom prst="roundRect">
            <a:avLst>
              <a:gd name="adj" fmla="val 9444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Business Value</a:t>
            </a:r>
            <a:endParaRPr lang="en-NL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591D2-D241-3544-989F-C5AEB4DA5F32}"/>
              </a:ext>
            </a:extLst>
          </p:cNvPr>
          <p:cNvSpPr txBox="1"/>
          <p:nvPr/>
        </p:nvSpPr>
        <p:spPr>
          <a:xfrm>
            <a:off x="8323541" y="1256911"/>
            <a:ext cx="16081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Company KPI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1E45D-E9F3-BE49-BF1C-3BEF8A3B32BF}"/>
              </a:ext>
            </a:extLst>
          </p:cNvPr>
          <p:cNvSpPr txBox="1"/>
          <p:nvPr/>
        </p:nvSpPr>
        <p:spPr>
          <a:xfrm>
            <a:off x="8592846" y="2098301"/>
            <a:ext cx="13388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Project KPI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859B8-B413-BA40-9F5F-9C30CF18F096}"/>
              </a:ext>
            </a:extLst>
          </p:cNvPr>
          <p:cNvSpPr txBox="1"/>
          <p:nvPr/>
        </p:nvSpPr>
        <p:spPr>
          <a:xfrm>
            <a:off x="8387662" y="3585981"/>
            <a:ext cx="15440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Model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966E2-005D-9148-8267-65D144390D43}"/>
              </a:ext>
            </a:extLst>
          </p:cNvPr>
          <p:cNvSpPr txBox="1"/>
          <p:nvPr/>
        </p:nvSpPr>
        <p:spPr>
          <a:xfrm>
            <a:off x="8609837" y="5123160"/>
            <a:ext cx="13218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Y 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C7257-D905-6A42-A020-D66F3E3BC2FF}"/>
              </a:ext>
            </a:extLst>
          </p:cNvPr>
          <p:cNvSpPr txBox="1"/>
          <p:nvPr/>
        </p:nvSpPr>
        <p:spPr>
          <a:xfrm>
            <a:off x="8584317" y="6071420"/>
            <a:ext cx="1347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X Variables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4DDF48F-D882-7546-8234-2E16D39DA739}"/>
              </a:ext>
            </a:extLst>
          </p:cNvPr>
          <p:cNvSpPr/>
          <p:nvPr/>
        </p:nvSpPr>
        <p:spPr>
          <a:xfrm>
            <a:off x="3824502" y="6071420"/>
            <a:ext cx="2490358" cy="369332"/>
          </a:xfrm>
          <a:prstGeom prst="roundRect">
            <a:avLst>
              <a:gd name="adj" fmla="val 30973"/>
            </a:avLst>
          </a:prstGeom>
          <a:solidFill>
            <a:srgbClr val="BDDB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Historic</a:t>
            </a:r>
            <a:r>
              <a:rPr lang="nl-NL" sz="1400" dirty="0">
                <a:solidFill>
                  <a:schemeClr val="bg2">
                    <a:lumMod val="50000"/>
                  </a:schemeClr>
                </a:solidFill>
              </a:rPr>
              <a:t> timeseries P / S DALI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968208-1D86-C344-8C19-D6F8C8E90BD5}"/>
              </a:ext>
            </a:extLst>
          </p:cNvPr>
          <p:cNvSpPr/>
          <p:nvPr/>
        </p:nvSpPr>
        <p:spPr>
          <a:xfrm>
            <a:off x="3824502" y="5160666"/>
            <a:ext cx="2490358" cy="369332"/>
          </a:xfrm>
          <a:prstGeom prst="roundRect">
            <a:avLst>
              <a:gd name="adj" fmla="val 30973"/>
            </a:avLst>
          </a:prstGeom>
          <a:solidFill>
            <a:srgbClr val="BDDB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Future</a:t>
            </a:r>
            <a:r>
              <a:rPr lang="nl-NL" sz="1400" dirty="0">
                <a:solidFill>
                  <a:schemeClr val="bg2">
                    <a:lumMod val="50000"/>
                  </a:schemeClr>
                </a:solidFill>
              </a:rPr>
              <a:t> timeseries P / S DALI</a:t>
            </a:r>
            <a:endParaRPr lang="en-NL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8D48DD4-8477-2E40-B50C-5918C8453DF2}"/>
              </a:ext>
            </a:extLst>
          </p:cNvPr>
          <p:cNvSpPr/>
          <p:nvPr/>
        </p:nvSpPr>
        <p:spPr>
          <a:xfrm>
            <a:off x="1150897" y="6071420"/>
            <a:ext cx="2490358" cy="369332"/>
          </a:xfrm>
          <a:prstGeom prst="roundRect">
            <a:avLst>
              <a:gd name="adj" fmla="val 30973"/>
            </a:avLst>
          </a:prstGeom>
          <a:solidFill>
            <a:srgbClr val="BDDB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Nominal</a:t>
            </a:r>
            <a:r>
              <a:rPr lang="nl-NL" sz="1400" dirty="0">
                <a:solidFill>
                  <a:schemeClr val="bg2">
                    <a:lumMod val="50000"/>
                  </a:schemeClr>
                </a:solidFill>
              </a:rPr>
              <a:t> power of </a:t>
            </a:r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transformer</a:t>
            </a:r>
            <a:endParaRPr lang="nl-NL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06AC50-85D9-CB44-B8AB-EF1348072FFE}"/>
              </a:ext>
            </a:extLst>
          </p:cNvPr>
          <p:cNvSpPr txBox="1"/>
          <p:nvPr/>
        </p:nvSpPr>
        <p:spPr>
          <a:xfrm>
            <a:off x="8490254" y="4174900"/>
            <a:ext cx="14414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Model result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1C05C2-EB94-EA41-A9E9-A4A79249B2EF}"/>
              </a:ext>
            </a:extLst>
          </p:cNvPr>
          <p:cNvSpPr/>
          <p:nvPr/>
        </p:nvSpPr>
        <p:spPr>
          <a:xfrm>
            <a:off x="4024462" y="3449023"/>
            <a:ext cx="2087911" cy="561984"/>
          </a:xfrm>
          <a:prstGeom prst="roundRect">
            <a:avLst>
              <a:gd name="adj" fmla="val 30973"/>
            </a:avLst>
          </a:prstGeom>
          <a:solidFill>
            <a:srgbClr val="F08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>
                <a:solidFill>
                  <a:srgbClr val="A61380"/>
                </a:solidFill>
              </a:rPr>
              <a:t> </a:t>
            </a:r>
            <a:r>
              <a:rPr lang="nl-NL" sz="1400" dirty="0" err="1">
                <a:solidFill>
                  <a:srgbClr val="A61380"/>
                </a:solidFill>
              </a:rPr>
              <a:t>Optimal</a:t>
            </a:r>
            <a:r>
              <a:rPr lang="nl-NL" sz="1400" dirty="0">
                <a:solidFill>
                  <a:srgbClr val="A61380"/>
                </a:solidFill>
              </a:rPr>
              <a:t> planning </a:t>
            </a:r>
            <a:r>
              <a:rPr lang="nl-NL" sz="1400" dirty="0" err="1">
                <a:solidFill>
                  <a:srgbClr val="A61380"/>
                </a:solidFill>
              </a:rPr>
              <a:t>transformer</a:t>
            </a:r>
            <a:r>
              <a:rPr lang="nl-NL" sz="1400" dirty="0">
                <a:solidFill>
                  <a:srgbClr val="A61380"/>
                </a:solidFill>
              </a:rPr>
              <a:t> </a:t>
            </a:r>
            <a:r>
              <a:rPr lang="nl-NL" sz="1400" dirty="0" err="1">
                <a:solidFill>
                  <a:srgbClr val="A61380"/>
                </a:solidFill>
              </a:rPr>
              <a:t>replacement</a:t>
            </a:r>
            <a:endParaRPr lang="en-NL" sz="1400" dirty="0">
              <a:solidFill>
                <a:srgbClr val="A6138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723FA45-C71C-F54F-9481-D777ACB180E3}"/>
              </a:ext>
            </a:extLst>
          </p:cNvPr>
          <p:cNvSpPr/>
          <p:nvPr/>
        </p:nvSpPr>
        <p:spPr>
          <a:xfrm>
            <a:off x="2314782" y="1256911"/>
            <a:ext cx="1234714" cy="369332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>
                <a:solidFill>
                  <a:srgbClr val="3D3C3F"/>
                </a:solidFill>
              </a:rPr>
              <a:t>Safety</a:t>
            </a:r>
            <a:endParaRPr lang="en-NL" sz="1400" dirty="0">
              <a:solidFill>
                <a:srgbClr val="3D3C3F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855C0B7-07AA-3F46-AE3A-49C2B32AB3AF}"/>
              </a:ext>
            </a:extLst>
          </p:cNvPr>
          <p:cNvSpPr/>
          <p:nvPr/>
        </p:nvSpPr>
        <p:spPr>
          <a:xfrm>
            <a:off x="3697464" y="1256911"/>
            <a:ext cx="1234714" cy="369332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rgbClr val="3D3C3F"/>
                </a:solidFill>
              </a:rPr>
              <a:t>Reliability</a:t>
            </a:r>
            <a:endParaRPr lang="en-NL" sz="1400" dirty="0">
              <a:solidFill>
                <a:srgbClr val="3D3C3F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2315EA2-41D6-F749-8F24-3B8C65E12618}"/>
              </a:ext>
            </a:extLst>
          </p:cNvPr>
          <p:cNvSpPr/>
          <p:nvPr/>
        </p:nvSpPr>
        <p:spPr>
          <a:xfrm>
            <a:off x="5080146" y="1256911"/>
            <a:ext cx="1234714" cy="369332"/>
          </a:xfrm>
          <a:prstGeom prst="roundRect">
            <a:avLst>
              <a:gd name="adj" fmla="val 30973"/>
            </a:avLst>
          </a:prstGeom>
          <a:solidFill>
            <a:schemeClr val="tx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chemeClr val="bg1"/>
                </a:solidFill>
              </a:rPr>
              <a:t>Affordability</a:t>
            </a:r>
            <a:endParaRPr lang="en-NL" sz="1400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AAF8297-62FA-D846-B892-1E746654C3F4}"/>
              </a:ext>
            </a:extLst>
          </p:cNvPr>
          <p:cNvSpPr/>
          <p:nvPr/>
        </p:nvSpPr>
        <p:spPr>
          <a:xfrm>
            <a:off x="6462828" y="1256911"/>
            <a:ext cx="1234714" cy="369332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rgbClr val="3D3C3F"/>
                </a:solidFill>
              </a:rPr>
              <a:t>Sustainability</a:t>
            </a:r>
            <a:endParaRPr lang="en-NL" sz="1400" dirty="0">
              <a:solidFill>
                <a:srgbClr val="3D3C3F"/>
              </a:solidFill>
            </a:endParaRP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5D39C3B2-5E6F-E54E-ABCF-36382A4D5ECA}"/>
              </a:ext>
            </a:extLst>
          </p:cNvPr>
          <p:cNvSpPr/>
          <p:nvPr/>
        </p:nvSpPr>
        <p:spPr>
          <a:xfrm>
            <a:off x="4921713" y="5616043"/>
            <a:ext cx="293410" cy="369332"/>
          </a:xfrm>
          <a:prstGeom prst="upArrow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52C4EC6-C561-E148-BBC3-686972407945}"/>
              </a:ext>
            </a:extLst>
          </p:cNvPr>
          <p:cNvSpPr/>
          <p:nvPr/>
        </p:nvSpPr>
        <p:spPr>
          <a:xfrm>
            <a:off x="3824502" y="4205686"/>
            <a:ext cx="2490358" cy="369332"/>
          </a:xfrm>
          <a:prstGeom prst="roundRect">
            <a:avLst>
              <a:gd name="adj" fmla="val 30973"/>
            </a:avLst>
          </a:prstGeom>
          <a:solidFill>
            <a:srgbClr val="BDDB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Transformer</a:t>
            </a:r>
            <a:r>
              <a:rPr lang="nl-NL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overloaded</a:t>
            </a:r>
            <a:r>
              <a:rPr lang="nl-NL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soon</a:t>
            </a:r>
            <a:endParaRPr lang="en-NL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76C3532A-9040-9E4C-AC8D-DC30B97130B3}"/>
              </a:ext>
            </a:extLst>
          </p:cNvPr>
          <p:cNvSpPr/>
          <p:nvPr/>
        </p:nvSpPr>
        <p:spPr>
          <a:xfrm>
            <a:off x="4921713" y="4661063"/>
            <a:ext cx="293410" cy="369332"/>
          </a:xfrm>
          <a:prstGeom prst="upArrow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BF3986A2-950F-F64B-8E69-304BC7E49BC9}"/>
              </a:ext>
            </a:extLst>
          </p:cNvPr>
          <p:cNvSpPr/>
          <p:nvPr/>
        </p:nvSpPr>
        <p:spPr>
          <a:xfrm rot="2764703">
            <a:off x="3007029" y="4370888"/>
            <a:ext cx="293410" cy="1840259"/>
          </a:xfrm>
          <a:prstGeom prst="upArrow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B50C881-78E4-B24B-8910-8DD3F319B1E6}"/>
              </a:ext>
            </a:extLst>
          </p:cNvPr>
          <p:cNvSpPr/>
          <p:nvPr/>
        </p:nvSpPr>
        <p:spPr>
          <a:xfrm>
            <a:off x="2260326" y="2957417"/>
            <a:ext cx="799589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>
                <a:solidFill>
                  <a:srgbClr val="3D3C3F"/>
                </a:solidFill>
              </a:rPr>
              <a:t>Do </a:t>
            </a:r>
            <a:r>
              <a:rPr lang="nl-NL" sz="1100" dirty="0" err="1">
                <a:solidFill>
                  <a:srgbClr val="3D3C3F"/>
                </a:solidFill>
              </a:rPr>
              <a:t>nothing</a:t>
            </a:r>
            <a:endParaRPr lang="en-NL" sz="1100" dirty="0">
              <a:solidFill>
                <a:srgbClr val="3D3C3F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D2E6552-9598-2747-ACDE-55EDAB432455}"/>
              </a:ext>
            </a:extLst>
          </p:cNvPr>
          <p:cNvSpPr/>
          <p:nvPr/>
        </p:nvSpPr>
        <p:spPr>
          <a:xfrm>
            <a:off x="5182423" y="2957417"/>
            <a:ext cx="799589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>
                <a:solidFill>
                  <a:srgbClr val="3D3C3F"/>
                </a:solidFill>
              </a:rPr>
              <a:t>Stop </a:t>
            </a:r>
            <a:r>
              <a:rPr lang="nl-NL" sz="1100" dirty="0" err="1">
                <a:solidFill>
                  <a:srgbClr val="3D3C3F"/>
                </a:solidFill>
              </a:rPr>
              <a:t>growth</a:t>
            </a:r>
            <a:endParaRPr lang="en-NL" sz="1100" dirty="0">
              <a:solidFill>
                <a:srgbClr val="3D3C3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E3A9FC-D59F-F24D-ADAC-978DE9EC2233}"/>
              </a:ext>
            </a:extLst>
          </p:cNvPr>
          <p:cNvSpPr/>
          <p:nvPr/>
        </p:nvSpPr>
        <p:spPr>
          <a:xfrm>
            <a:off x="3434321" y="2957417"/>
            <a:ext cx="1373696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>
                <a:solidFill>
                  <a:srgbClr val="3D3C3F"/>
                </a:solidFill>
              </a:rPr>
              <a:t>Ad hoc </a:t>
            </a:r>
            <a:r>
              <a:rPr lang="nl-NL" sz="1100" dirty="0" err="1">
                <a:solidFill>
                  <a:srgbClr val="3D3C3F"/>
                </a:solidFill>
              </a:rPr>
              <a:t>replacement</a:t>
            </a:r>
            <a:endParaRPr lang="en-NL" sz="1100" dirty="0">
              <a:solidFill>
                <a:srgbClr val="3D3C3F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822CB0-70DE-0949-BF54-CF3C25008C0E}"/>
              </a:ext>
            </a:extLst>
          </p:cNvPr>
          <p:cNvSpPr/>
          <p:nvPr/>
        </p:nvSpPr>
        <p:spPr>
          <a:xfrm>
            <a:off x="6356418" y="2957417"/>
            <a:ext cx="1422003" cy="272790"/>
          </a:xfrm>
          <a:prstGeom prst="roundRect">
            <a:avLst>
              <a:gd name="adj" fmla="val 30973"/>
            </a:avLst>
          </a:prstGeom>
          <a:solidFill>
            <a:schemeClr val="tx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 err="1">
                <a:solidFill>
                  <a:schemeClr val="bg1"/>
                </a:solidFill>
              </a:rPr>
              <a:t>Planned</a:t>
            </a:r>
            <a:r>
              <a:rPr lang="nl-NL" sz="1100" dirty="0">
                <a:solidFill>
                  <a:schemeClr val="bg1"/>
                </a:solidFill>
              </a:rPr>
              <a:t> </a:t>
            </a:r>
            <a:r>
              <a:rPr lang="nl-NL" sz="1100" dirty="0" err="1">
                <a:solidFill>
                  <a:schemeClr val="bg1"/>
                </a:solidFill>
              </a:rPr>
              <a:t>replacement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020D197-154F-A140-902B-239987E97B52}"/>
              </a:ext>
            </a:extLst>
          </p:cNvPr>
          <p:cNvSpPr/>
          <p:nvPr/>
        </p:nvSpPr>
        <p:spPr>
          <a:xfrm>
            <a:off x="1684992" y="2155435"/>
            <a:ext cx="937062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 err="1">
                <a:solidFill>
                  <a:srgbClr val="3D3C3F"/>
                </a:solidFill>
              </a:rPr>
              <a:t>Overloading</a:t>
            </a:r>
            <a:endParaRPr lang="en-NL" sz="1100" dirty="0">
              <a:solidFill>
                <a:srgbClr val="3D3C3F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EF48028-EE94-9A45-9184-B48546070187}"/>
              </a:ext>
            </a:extLst>
          </p:cNvPr>
          <p:cNvSpPr/>
          <p:nvPr/>
        </p:nvSpPr>
        <p:spPr>
          <a:xfrm>
            <a:off x="2816710" y="2155435"/>
            <a:ext cx="937062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 err="1">
                <a:solidFill>
                  <a:srgbClr val="3D3C3F"/>
                </a:solidFill>
              </a:rPr>
              <a:t>Outage</a:t>
            </a:r>
            <a:r>
              <a:rPr lang="nl-NL" sz="1100" dirty="0">
                <a:solidFill>
                  <a:srgbClr val="3D3C3F"/>
                </a:solidFill>
              </a:rPr>
              <a:t> </a:t>
            </a:r>
            <a:endParaRPr lang="en-NL" sz="1100" dirty="0">
              <a:solidFill>
                <a:srgbClr val="3D3C3F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3CDD331-F84B-0147-9A1E-3A53DAF7EB90}"/>
              </a:ext>
            </a:extLst>
          </p:cNvPr>
          <p:cNvCxnSpPr>
            <a:stCxn id="34" idx="0"/>
            <a:endCxn id="21" idx="2"/>
          </p:cNvCxnSpPr>
          <p:nvPr/>
        </p:nvCxnSpPr>
        <p:spPr>
          <a:xfrm flipV="1">
            <a:off x="2153523" y="1626243"/>
            <a:ext cx="778616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6AF5A1-B497-6147-BB0E-EB4068C39FF5}"/>
              </a:ext>
            </a:extLst>
          </p:cNvPr>
          <p:cNvCxnSpPr>
            <a:cxnSpLocks/>
            <a:stCxn id="35" idx="2"/>
            <a:endCxn id="32" idx="1"/>
          </p:cNvCxnSpPr>
          <p:nvPr/>
        </p:nvCxnSpPr>
        <p:spPr>
          <a:xfrm>
            <a:off x="3285241" y="2428225"/>
            <a:ext cx="149080" cy="66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F08976-F53F-184B-8DE1-19BB3CDA0130}"/>
              </a:ext>
            </a:extLst>
          </p:cNvPr>
          <p:cNvCxnSpPr>
            <a:cxnSpLocks/>
            <a:stCxn id="30" idx="0"/>
            <a:endCxn id="34" idx="2"/>
          </p:cNvCxnSpPr>
          <p:nvPr/>
        </p:nvCxnSpPr>
        <p:spPr>
          <a:xfrm flipH="1" flipV="1">
            <a:off x="2153523" y="2428225"/>
            <a:ext cx="506598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1B05F17-7FA2-7A4E-ABF1-FAA16746649C}"/>
              </a:ext>
            </a:extLst>
          </p:cNvPr>
          <p:cNvSpPr/>
          <p:nvPr/>
        </p:nvSpPr>
        <p:spPr>
          <a:xfrm>
            <a:off x="3948428" y="2155435"/>
            <a:ext cx="937062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>
                <a:solidFill>
                  <a:srgbClr val="3D3C3F"/>
                </a:solidFill>
              </a:rPr>
              <a:t>Claims</a:t>
            </a:r>
            <a:endParaRPr lang="en-NL" sz="1100" dirty="0">
              <a:solidFill>
                <a:srgbClr val="3D3C3F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245FAA4-26C0-5844-92B7-1A3475422C8F}"/>
              </a:ext>
            </a:extLst>
          </p:cNvPr>
          <p:cNvCxnSpPr>
            <a:cxnSpLocks/>
            <a:stCxn id="31" idx="0"/>
            <a:endCxn id="47" idx="2"/>
          </p:cNvCxnSpPr>
          <p:nvPr/>
        </p:nvCxnSpPr>
        <p:spPr>
          <a:xfrm flipH="1" flipV="1">
            <a:off x="4416959" y="2428225"/>
            <a:ext cx="1165259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3BD190-B0A3-C343-8F3D-C524F6ABBBAE}"/>
              </a:ext>
            </a:extLst>
          </p:cNvPr>
          <p:cNvCxnSpPr>
            <a:cxnSpLocks/>
            <a:stCxn id="47" idx="0"/>
            <a:endCxn id="23" idx="2"/>
          </p:cNvCxnSpPr>
          <p:nvPr/>
        </p:nvCxnSpPr>
        <p:spPr>
          <a:xfrm flipV="1">
            <a:off x="4416959" y="1626243"/>
            <a:ext cx="1280544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C77E8B3-8CD1-B241-BCD7-EA1AEA16F15F}"/>
              </a:ext>
            </a:extLst>
          </p:cNvPr>
          <p:cNvCxnSpPr>
            <a:cxnSpLocks/>
            <a:stCxn id="35" idx="0"/>
            <a:endCxn id="22" idx="2"/>
          </p:cNvCxnSpPr>
          <p:nvPr/>
        </p:nvCxnSpPr>
        <p:spPr>
          <a:xfrm flipV="1">
            <a:off x="3285241" y="1626243"/>
            <a:ext cx="1029580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61878E-5280-6A4D-87F5-0F36F0147979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582218" y="1626243"/>
            <a:ext cx="1497967" cy="133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A3387A3-652C-A040-977F-73004EABF121}"/>
              </a:ext>
            </a:extLst>
          </p:cNvPr>
          <p:cNvSpPr/>
          <p:nvPr/>
        </p:nvSpPr>
        <p:spPr>
          <a:xfrm>
            <a:off x="5080146" y="2155435"/>
            <a:ext cx="1476895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>
                <a:solidFill>
                  <a:srgbClr val="3D3C3F"/>
                </a:solidFill>
              </a:rPr>
              <a:t>Ad hoc resources</a:t>
            </a:r>
            <a:endParaRPr lang="en-NL" sz="1100" dirty="0">
              <a:solidFill>
                <a:srgbClr val="3D3C3F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C4685E-F538-8644-A2C1-0380944E0CE4}"/>
              </a:ext>
            </a:extLst>
          </p:cNvPr>
          <p:cNvCxnSpPr>
            <a:cxnSpLocks/>
            <a:stCxn id="32" idx="0"/>
            <a:endCxn id="62" idx="2"/>
          </p:cNvCxnSpPr>
          <p:nvPr/>
        </p:nvCxnSpPr>
        <p:spPr>
          <a:xfrm flipV="1">
            <a:off x="4121169" y="2428225"/>
            <a:ext cx="1697425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A538372-60FC-9D4F-9B2D-3DF0D2F25A8D}"/>
              </a:ext>
            </a:extLst>
          </p:cNvPr>
          <p:cNvCxnSpPr>
            <a:cxnSpLocks/>
            <a:stCxn id="62" idx="0"/>
            <a:endCxn id="23" idx="2"/>
          </p:cNvCxnSpPr>
          <p:nvPr/>
        </p:nvCxnSpPr>
        <p:spPr>
          <a:xfrm flipH="1" flipV="1">
            <a:off x="5697503" y="1626243"/>
            <a:ext cx="121091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EE6F23BC-177B-884F-8661-026337D5F93F}"/>
              </a:ext>
            </a:extLst>
          </p:cNvPr>
          <p:cNvSpPr/>
          <p:nvPr/>
        </p:nvSpPr>
        <p:spPr>
          <a:xfrm>
            <a:off x="6751696" y="2155435"/>
            <a:ext cx="1234713" cy="272790"/>
          </a:xfrm>
          <a:prstGeom prst="roundRect">
            <a:avLst>
              <a:gd name="adj" fmla="val 30973"/>
            </a:avLst>
          </a:prstGeom>
          <a:solidFill>
            <a:schemeClr val="tx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 err="1">
                <a:solidFill>
                  <a:schemeClr val="bg1"/>
                </a:solidFill>
              </a:rPr>
              <a:t>Planned</a:t>
            </a:r>
            <a:r>
              <a:rPr lang="nl-NL" sz="1100" dirty="0">
                <a:solidFill>
                  <a:schemeClr val="bg1"/>
                </a:solidFill>
              </a:rPr>
              <a:t> resources</a:t>
            </a:r>
            <a:endParaRPr lang="en-NL" sz="1100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BC0DB03-070C-7443-9F89-B91992C478D9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622054" y="2291830"/>
            <a:ext cx="19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A3797A1-77B8-AE45-B8F2-AAA3CC9B105C}"/>
              </a:ext>
            </a:extLst>
          </p:cNvPr>
          <p:cNvCxnSpPr>
            <a:cxnSpLocks/>
            <a:stCxn id="35" idx="3"/>
            <a:endCxn id="47" idx="1"/>
          </p:cNvCxnSpPr>
          <p:nvPr/>
        </p:nvCxnSpPr>
        <p:spPr>
          <a:xfrm>
            <a:off x="3753772" y="2291830"/>
            <a:ext cx="19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032AB37-404E-9145-A99E-88A0CBD29DBF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V="1">
            <a:off x="7067420" y="2428225"/>
            <a:ext cx="301633" cy="529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03147E5-E800-8D47-9A1E-3989E41BD4CD}"/>
              </a:ext>
            </a:extLst>
          </p:cNvPr>
          <p:cNvCxnSpPr>
            <a:cxnSpLocks/>
            <a:stCxn id="19" idx="0"/>
            <a:endCxn id="33" idx="1"/>
          </p:cNvCxnSpPr>
          <p:nvPr/>
        </p:nvCxnSpPr>
        <p:spPr>
          <a:xfrm flipV="1">
            <a:off x="5068418" y="3093812"/>
            <a:ext cx="1288000" cy="3552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3C2836A-E226-5A46-BFAF-7BD8C12EA511}"/>
              </a:ext>
            </a:extLst>
          </p:cNvPr>
          <p:cNvCxnSpPr>
            <a:cxnSpLocks/>
            <a:stCxn id="19" idx="0"/>
            <a:endCxn id="31" idx="2"/>
          </p:cNvCxnSpPr>
          <p:nvPr/>
        </p:nvCxnSpPr>
        <p:spPr>
          <a:xfrm flipV="1">
            <a:off x="5068418" y="3230207"/>
            <a:ext cx="513800" cy="21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4442E8F-7E05-624E-A189-42EB0F66BDC4}"/>
              </a:ext>
            </a:extLst>
          </p:cNvPr>
          <p:cNvCxnSpPr>
            <a:cxnSpLocks/>
            <a:stCxn id="71" idx="0"/>
            <a:endCxn id="23" idx="2"/>
          </p:cNvCxnSpPr>
          <p:nvPr/>
        </p:nvCxnSpPr>
        <p:spPr>
          <a:xfrm flipH="1" flipV="1">
            <a:off x="5697503" y="1626243"/>
            <a:ext cx="1671550" cy="529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7A87D38-A40E-4545-A5E6-3AE041189061}"/>
              </a:ext>
            </a:extLst>
          </p:cNvPr>
          <p:cNvCxnSpPr>
            <a:cxnSpLocks/>
            <a:stCxn id="19" idx="0"/>
            <a:endCxn id="32" idx="2"/>
          </p:cNvCxnSpPr>
          <p:nvPr/>
        </p:nvCxnSpPr>
        <p:spPr>
          <a:xfrm flipH="1" flipV="1">
            <a:off x="4121169" y="3230207"/>
            <a:ext cx="947249" cy="21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AF98431-EE24-C547-A494-317960C7A79B}"/>
              </a:ext>
            </a:extLst>
          </p:cNvPr>
          <p:cNvCxnSpPr>
            <a:cxnSpLocks/>
            <a:stCxn id="19" idx="0"/>
            <a:endCxn id="30" idx="2"/>
          </p:cNvCxnSpPr>
          <p:nvPr/>
        </p:nvCxnSpPr>
        <p:spPr>
          <a:xfrm flipH="1" flipV="1">
            <a:off x="2660121" y="3230207"/>
            <a:ext cx="2408297" cy="21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40F5B6A7-B1B4-6A43-BE96-6CECD2F01DDE}"/>
              </a:ext>
            </a:extLst>
          </p:cNvPr>
          <p:cNvSpPr txBox="1"/>
          <p:nvPr/>
        </p:nvSpPr>
        <p:spPr>
          <a:xfrm>
            <a:off x="8079885" y="2870827"/>
            <a:ext cx="18517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GB" dirty="0"/>
              <a:t>P</a:t>
            </a:r>
            <a:r>
              <a:rPr lang="en-NL" dirty="0"/>
              <a:t>ossible actions</a:t>
            </a:r>
          </a:p>
        </p:txBody>
      </p:sp>
    </p:spTree>
    <p:extLst>
      <p:ext uri="{BB962C8B-B14F-4D97-AF65-F5344CB8AC3E}">
        <p14:creationId xmlns:p14="http://schemas.microsoft.com/office/powerpoint/2010/main" val="277857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0FB7-0533-9A4E-8625-141C0902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Requirements for achieving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FC9CA-6A9E-6443-80B7-CD4CED0FBC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566863"/>
            <a:ext cx="9680172" cy="4925377"/>
          </a:xfrm>
        </p:spPr>
        <p:txBody>
          <a:bodyPr>
            <a:normAutofit fontScale="70000" lnSpcReduction="20000"/>
          </a:bodyPr>
          <a:lstStyle/>
          <a:p>
            <a:r>
              <a:rPr lang="en-GB" sz="2900" dirty="0"/>
              <a:t>Model</a:t>
            </a:r>
          </a:p>
          <a:p>
            <a:pPr lvl="1"/>
            <a:r>
              <a:rPr lang="en-GB" sz="2500" dirty="0"/>
              <a:t>Explainable</a:t>
            </a:r>
          </a:p>
          <a:p>
            <a:pPr lvl="1"/>
            <a:r>
              <a:rPr lang="en-GB" sz="2500" dirty="0"/>
              <a:t>Forecast has prediction intervals</a:t>
            </a:r>
          </a:p>
          <a:p>
            <a:pPr lvl="1"/>
            <a:r>
              <a:rPr lang="en-GB" sz="2500" dirty="0"/>
              <a:t>Forecast horizon 6-12 months</a:t>
            </a:r>
          </a:p>
          <a:p>
            <a:pPr lvl="1"/>
            <a:r>
              <a:rPr lang="en-GB" sz="2500" dirty="0"/>
              <a:t>Uses prior information of population (if data is limited)</a:t>
            </a:r>
          </a:p>
          <a:p>
            <a:r>
              <a:rPr lang="en-GB" sz="2900" dirty="0"/>
              <a:t>Usage tool</a:t>
            </a:r>
          </a:p>
          <a:p>
            <a:pPr lvl="1"/>
            <a:r>
              <a:rPr lang="en-GB" sz="2500" dirty="0"/>
              <a:t>No separate log in/install</a:t>
            </a:r>
          </a:p>
          <a:p>
            <a:pPr lvl="1"/>
            <a:r>
              <a:rPr lang="en-GB" sz="2500" dirty="0"/>
              <a:t>Quick visualisation of results (no waiting)</a:t>
            </a:r>
          </a:p>
          <a:p>
            <a:pPr lvl="1"/>
            <a:r>
              <a:rPr lang="en-GB" sz="2500" dirty="0"/>
              <a:t>Scalable up to 35k transformers</a:t>
            </a:r>
          </a:p>
          <a:p>
            <a:pPr lvl="1"/>
            <a:r>
              <a:rPr lang="en-GB" sz="2500" dirty="0"/>
              <a:t>Sorting on urgency</a:t>
            </a:r>
          </a:p>
          <a:p>
            <a:pPr lvl="1"/>
            <a:r>
              <a:rPr lang="en-GB" sz="2500" dirty="0"/>
              <a:t>Reliable (tool + forecast) </a:t>
            </a:r>
          </a:p>
          <a:p>
            <a:pPr lvl="1"/>
            <a:r>
              <a:rPr lang="en-GB" sz="2500" dirty="0"/>
              <a:t>Export results possible for other tools (e.g. Vision, Power BI dashboards)</a:t>
            </a:r>
          </a:p>
          <a:p>
            <a:pPr marL="363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3340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B4CC-A986-5A48-A6BD-679868A2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Inhoud komend half uur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1865F-4936-1F4C-BE45-C808A9CF61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566863"/>
            <a:ext cx="8610601" cy="4598987"/>
          </a:xfrm>
        </p:spPr>
        <p:txBody>
          <a:bodyPr/>
          <a:lstStyle/>
          <a:p>
            <a:r>
              <a:rPr lang="en-NL" dirty="0"/>
              <a:t>Resultaten sprint</a:t>
            </a:r>
          </a:p>
          <a:p>
            <a:pPr lvl="1"/>
            <a:r>
              <a:rPr lang="en-GB" dirty="0"/>
              <a:t>P</a:t>
            </a:r>
            <a:r>
              <a:rPr lang="en-NL" dirty="0"/>
              <a:t>reprocess data					(5 min)</a:t>
            </a:r>
          </a:p>
          <a:p>
            <a:pPr lvl="1"/>
            <a:r>
              <a:rPr lang="en-NL" dirty="0"/>
              <a:t>Model tuning					(10 min)</a:t>
            </a:r>
          </a:p>
          <a:p>
            <a:pPr lvl="1"/>
            <a:r>
              <a:rPr lang="en-NL" dirty="0"/>
              <a:t>Visualisatie					(10 min)</a:t>
            </a:r>
          </a:p>
          <a:p>
            <a:pPr lvl="1"/>
            <a:endParaRPr lang="en-NL" dirty="0"/>
          </a:p>
          <a:p>
            <a:r>
              <a:rPr lang="en-NL" dirty="0"/>
              <a:t>Werk komende sprint				</a:t>
            </a:r>
            <a:r>
              <a:rPr lang="en-NL" sz="2000" dirty="0"/>
              <a:t>(5 min)</a:t>
            </a:r>
            <a:endParaRPr lang="en-NL" dirty="0"/>
          </a:p>
          <a:p>
            <a:pPr marL="363" indent="0">
              <a:buNone/>
            </a:pPr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0036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85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5EF570-5DFB-834D-81C8-C2B3CBD02C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566863"/>
            <a:ext cx="10676468" cy="5054070"/>
          </a:xfrm>
        </p:spPr>
        <p:txBody>
          <a:bodyPr>
            <a:normAutofit fontScale="92500" lnSpcReduction="10000"/>
          </a:bodyPr>
          <a:lstStyle/>
          <a:p>
            <a:r>
              <a:rPr lang="en-NL" dirty="0"/>
              <a:t>Project doel</a:t>
            </a:r>
          </a:p>
          <a:p>
            <a:pPr lvl="1"/>
            <a:r>
              <a:rPr lang="en-NL" dirty="0"/>
              <a:t>Forecast 6-12 maanden vooruit de capaciteitsvraag op basis van DALI data.</a:t>
            </a:r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r>
              <a:rPr lang="en-NL" dirty="0"/>
              <a:t>Voorbeeld: </a:t>
            </a:r>
          </a:p>
          <a:p>
            <a:pPr lvl="1"/>
            <a:r>
              <a:rPr lang="en-NL" dirty="0"/>
              <a:t>In de herfst kunnen bepalen met bepaalde zekerheid of er in de lente issues komen.</a:t>
            </a:r>
          </a:p>
          <a:p>
            <a:endParaRPr lang="en-N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1C2002-96F0-B542-AEBF-AA19496AE24B}"/>
              </a:ext>
            </a:extLst>
          </p:cNvPr>
          <p:cNvGrpSpPr/>
          <p:nvPr/>
        </p:nvGrpSpPr>
        <p:grpSpPr>
          <a:xfrm>
            <a:off x="6563927" y="1566863"/>
            <a:ext cx="4670908" cy="4085371"/>
            <a:chOff x="4572000" y="2209804"/>
            <a:chExt cx="4601538" cy="4024697"/>
          </a:xfrm>
        </p:grpSpPr>
        <p:pic>
          <p:nvPicPr>
            <p:cNvPr id="5" name="Picture 2" descr="enter image description here">
              <a:extLst>
                <a:ext uri="{FF2B5EF4-FFF2-40B4-BE49-F238E27FC236}">
                  <a16:creationId xmlns:a16="http://schemas.microsoft.com/office/drawing/2014/main" id="{54DE9E39-DF02-CA4C-A235-84BC891D7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62" t="17520" r="33785" b="15256"/>
            <a:stretch/>
          </p:blipFill>
          <p:spPr bwMode="auto">
            <a:xfrm>
              <a:off x="4572000" y="3092228"/>
              <a:ext cx="1556411" cy="300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nter image description here">
              <a:extLst>
                <a:ext uri="{FF2B5EF4-FFF2-40B4-BE49-F238E27FC236}">
                  <a16:creationId xmlns:a16="http://schemas.microsoft.com/office/drawing/2014/main" id="{DE8B2C5F-CD17-2A4B-9D46-E1602ADAF2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62" t="20709" r="34754" b="15256"/>
            <a:stretch/>
          </p:blipFill>
          <p:spPr bwMode="auto">
            <a:xfrm>
              <a:off x="6106747" y="3092228"/>
              <a:ext cx="1473325" cy="2861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enter image description here">
              <a:extLst>
                <a:ext uri="{FF2B5EF4-FFF2-40B4-BE49-F238E27FC236}">
                  <a16:creationId xmlns:a16="http://schemas.microsoft.com/office/drawing/2014/main" id="{EC36BEDB-2F3A-F647-80E6-21B55418C7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19" t="12707" r="5675" b="15257"/>
            <a:stretch/>
          </p:blipFill>
          <p:spPr bwMode="auto">
            <a:xfrm>
              <a:off x="7586961" y="2209804"/>
              <a:ext cx="1586577" cy="3886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308E0A-4B3A-B849-9A64-1C05ACE4A12E}"/>
                </a:ext>
              </a:extLst>
            </p:cNvPr>
            <p:cNvCxnSpPr/>
            <p:nvPr/>
          </p:nvCxnSpPr>
          <p:spPr bwMode="auto">
            <a:xfrm flipH="1">
              <a:off x="4572000" y="5946087"/>
              <a:ext cx="301941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B33885-2A7A-A94A-B98B-CB24B0E1808B}"/>
                </a:ext>
              </a:extLst>
            </p:cNvPr>
            <p:cNvCxnSpPr/>
            <p:nvPr/>
          </p:nvCxnSpPr>
          <p:spPr bwMode="auto">
            <a:xfrm>
              <a:off x="7764866" y="5950919"/>
              <a:ext cx="1349953" cy="256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71104-305A-144E-B207-E96E6F3A9347}"/>
                </a:ext>
              </a:extLst>
            </p:cNvPr>
            <p:cNvSpPr txBox="1"/>
            <p:nvPr/>
          </p:nvSpPr>
          <p:spPr>
            <a:xfrm>
              <a:off x="6363158" y="5950161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 err="1">
                  <a:solidFill>
                    <a:schemeClr val="bg1">
                      <a:lumMod val="50000"/>
                    </a:schemeClr>
                  </a:solidFill>
                </a:rPr>
                <a:t>historic</a:t>
              </a:r>
              <a:r>
                <a:rPr lang="nl-NL" sz="1200" dirty="0">
                  <a:solidFill>
                    <a:schemeClr val="bg1">
                      <a:lumMod val="50000"/>
                    </a:schemeClr>
                  </a:solidFill>
                </a:rPr>
                <a:t> data</a:t>
              </a:r>
              <a:endParaRPr lang="en-NL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2BC3E5-D18C-1847-BABB-B08D1F0CA3D2}"/>
                </a:ext>
              </a:extLst>
            </p:cNvPr>
            <p:cNvSpPr txBox="1"/>
            <p:nvPr/>
          </p:nvSpPr>
          <p:spPr>
            <a:xfrm>
              <a:off x="8033350" y="5957502"/>
              <a:ext cx="73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>
                  <a:solidFill>
                    <a:schemeClr val="bg1">
                      <a:lumMod val="50000"/>
                    </a:schemeClr>
                  </a:solidFill>
                </a:rPr>
                <a:t>forecast</a:t>
              </a:r>
              <a:endParaRPr lang="en-NL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F760EE-BA79-9C4D-858B-0014882CB2C3}"/>
                </a:ext>
              </a:extLst>
            </p:cNvPr>
            <p:cNvCxnSpPr>
              <a:cxnSpLocks/>
              <a:endCxn id="15" idx="0"/>
            </p:cNvCxnSpPr>
            <p:nvPr/>
          </p:nvCxnSpPr>
          <p:spPr bwMode="auto">
            <a:xfrm flipH="1">
              <a:off x="7578922" y="4573175"/>
              <a:ext cx="2300" cy="78911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  <a:alpha val="50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7918BB-6D5F-0A4C-B4A1-0E98FA69C481}"/>
                </a:ext>
              </a:extLst>
            </p:cNvPr>
            <p:cNvSpPr txBox="1"/>
            <p:nvPr/>
          </p:nvSpPr>
          <p:spPr>
            <a:xfrm>
              <a:off x="7168642" y="5362288"/>
              <a:ext cx="820561" cy="29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bg1">
                      <a:lumMod val="50000"/>
                    </a:schemeClr>
                  </a:solidFill>
                </a:rPr>
                <a:t>autumn</a:t>
              </a:r>
              <a:endParaRPr lang="en-NL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170E1C-424F-484F-98A7-FC5413E9ED7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8383651" y="3511785"/>
              <a:ext cx="1" cy="185050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  <a:alpha val="50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EAD8FF-FF8F-C94D-A1FE-1D4FC2DDDC71}"/>
                </a:ext>
              </a:extLst>
            </p:cNvPr>
            <p:cNvSpPr txBox="1"/>
            <p:nvPr/>
          </p:nvSpPr>
          <p:spPr>
            <a:xfrm>
              <a:off x="8002664" y="5362288"/>
              <a:ext cx="761976" cy="29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dirty="0">
                  <a:solidFill>
                    <a:schemeClr val="bg1">
                      <a:lumMod val="50000"/>
                    </a:schemeClr>
                  </a:solidFill>
                </a:rPr>
                <a:t>  spring</a:t>
              </a:r>
              <a:endParaRPr lang="en-NL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3B17C4-CB82-E448-889D-83E63CEAFA23}"/>
                </a:ext>
              </a:extLst>
            </p:cNvPr>
            <p:cNvCxnSpPr/>
            <p:nvPr/>
          </p:nvCxnSpPr>
          <p:spPr bwMode="auto">
            <a:xfrm flipH="1">
              <a:off x="4572000" y="3505200"/>
              <a:ext cx="4542819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58CF91-A0E3-444D-8AFC-A768873B4991}"/>
                </a:ext>
              </a:extLst>
            </p:cNvPr>
            <p:cNvSpPr txBox="1"/>
            <p:nvPr/>
          </p:nvSpPr>
          <p:spPr>
            <a:xfrm>
              <a:off x="5993419" y="3160215"/>
              <a:ext cx="12859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 err="1">
                  <a:solidFill>
                    <a:srgbClr val="C00000"/>
                  </a:solidFill>
                </a:rPr>
                <a:t>transformer</a:t>
              </a:r>
              <a:r>
                <a:rPr lang="nl-NL" sz="1200" dirty="0">
                  <a:solidFill>
                    <a:srgbClr val="C00000"/>
                  </a:solidFill>
                </a:rPr>
                <a:t> limit</a:t>
              </a:r>
              <a:endParaRPr lang="en-NL" sz="1200" dirty="0">
                <a:solidFill>
                  <a:srgbClr val="C0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D0D25D-3672-374C-8987-7FDFCAF342CA}"/>
                </a:ext>
              </a:extLst>
            </p:cNvPr>
            <p:cNvSpPr txBox="1"/>
            <p:nvPr/>
          </p:nvSpPr>
          <p:spPr>
            <a:xfrm>
              <a:off x="6011297" y="4111510"/>
              <a:ext cx="10134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err="1">
                  <a:solidFill>
                    <a:schemeClr val="bg1">
                      <a:lumMod val="50000"/>
                    </a:schemeClr>
                  </a:solidFill>
                </a:rPr>
                <a:t>transformer</a:t>
              </a:r>
              <a:r>
                <a:rPr lang="nl-NL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 algn="ctr"/>
              <a:r>
                <a:rPr lang="nl-NL" sz="1200" dirty="0" err="1">
                  <a:solidFill>
                    <a:schemeClr val="bg1">
                      <a:lumMod val="50000"/>
                    </a:schemeClr>
                  </a:solidFill>
                </a:rPr>
                <a:t>loading</a:t>
              </a:r>
              <a:endParaRPr lang="en-NL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8A9F64C-0757-B14A-9E1A-46A3B0F9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Recap vorige sprint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463D6E9-63B5-D140-8054-C91BB2A3BF50}"/>
              </a:ext>
            </a:extLst>
          </p:cNvPr>
          <p:cNvSpPr txBox="1">
            <a:spLocks/>
          </p:cNvSpPr>
          <p:nvPr/>
        </p:nvSpPr>
        <p:spPr>
          <a:xfrm>
            <a:off x="685799" y="3115870"/>
            <a:ext cx="10421603" cy="3049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363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Wingdings 2" panose="05020102010507070707" pitchFamily="18" charset="2"/>
              <a:buChar char="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®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85000"/>
              <a:buFont typeface="Wingdings 2" panose="05020102010507070707" pitchFamily="18" charset="2"/>
              <a:buChar char="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8D8D8D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8818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01D58-C26F-2046-87E9-2E9329A1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Focus afgelopen sprint (in september, na verlof)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F788CA-0BBA-204C-9C07-A43C75330D7D}"/>
              </a:ext>
            </a:extLst>
          </p:cNvPr>
          <p:cNvGrpSpPr/>
          <p:nvPr/>
        </p:nvGrpSpPr>
        <p:grpSpPr>
          <a:xfrm>
            <a:off x="5298066" y="1474870"/>
            <a:ext cx="1584542" cy="4782972"/>
            <a:chOff x="4466084" y="1959795"/>
            <a:chExt cx="1584542" cy="478297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C0D3EC9-725F-0148-9B8E-66828A3E1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448" t="20181" r="49634"/>
            <a:stretch/>
          </p:blipFill>
          <p:spPr>
            <a:xfrm>
              <a:off x="4486390" y="2444817"/>
              <a:ext cx="1543931" cy="4297950"/>
            </a:xfrm>
            <a:prstGeom prst="rect">
              <a:avLst/>
            </a:prstGeom>
          </p:spPr>
        </p:pic>
        <p:sp>
          <p:nvSpPr>
            <p:cNvPr id="34" name="Chevron 33">
              <a:extLst>
                <a:ext uri="{FF2B5EF4-FFF2-40B4-BE49-F238E27FC236}">
                  <a16:creationId xmlns:a16="http://schemas.microsoft.com/office/drawing/2014/main" id="{43860F04-514B-DD49-87B2-7198392616AB}"/>
                </a:ext>
              </a:extLst>
            </p:cNvPr>
            <p:cNvSpPr/>
            <p:nvPr/>
          </p:nvSpPr>
          <p:spPr>
            <a:xfrm>
              <a:off x="4466084" y="1959795"/>
              <a:ext cx="1584542" cy="42488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L" sz="1200" dirty="0">
                  <a:solidFill>
                    <a:schemeClr val="bg1"/>
                  </a:solidFill>
                </a:rPr>
                <a:t> Data Preparation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1E5FF3E-EB09-444C-B675-85C8553D1A2C}"/>
              </a:ext>
            </a:extLst>
          </p:cNvPr>
          <p:cNvSpPr/>
          <p:nvPr/>
        </p:nvSpPr>
        <p:spPr>
          <a:xfrm>
            <a:off x="5318372" y="1959891"/>
            <a:ext cx="1500219" cy="318789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51E9D34-F228-E44D-9E94-25B1EA40E2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66863"/>
            <a:ext cx="5664200" cy="4598987"/>
          </a:xfrm>
        </p:spPr>
        <p:txBody>
          <a:bodyPr>
            <a:normAutofit lnSpcReduction="10000"/>
          </a:bodyPr>
          <a:lstStyle/>
          <a:p>
            <a:r>
              <a:rPr lang="en-NL" dirty="0"/>
              <a:t>Verder met </a:t>
            </a:r>
          </a:p>
          <a:p>
            <a:pPr lvl="1"/>
            <a:r>
              <a:rPr lang="en-NL" dirty="0"/>
              <a:t>Data Preparation </a:t>
            </a:r>
            <a:r>
              <a:rPr lang="en-NL" dirty="0">
                <a:sym typeface="Wingdings" pitchFamily="2" charset="2"/>
              </a:rPr>
              <a:t> set op S3</a:t>
            </a:r>
            <a:endParaRPr lang="en-NL" dirty="0"/>
          </a:p>
          <a:p>
            <a:pPr lvl="1"/>
            <a:r>
              <a:rPr lang="en-NL" dirty="0"/>
              <a:t>Model </a:t>
            </a:r>
            <a:r>
              <a:rPr lang="en-NL" dirty="0">
                <a:sym typeface="Wingdings" pitchFamily="2" charset="2"/>
              </a:rPr>
              <a:t> opzetten testcases</a:t>
            </a:r>
          </a:p>
          <a:p>
            <a:pPr marL="360000" lvl="1" indent="0">
              <a:buNone/>
            </a:pPr>
            <a:endParaRPr lang="en-NL" dirty="0">
              <a:sym typeface="Wingdings" pitchFamily="2" charset="2"/>
            </a:endParaRPr>
          </a:p>
          <a:p>
            <a:pPr marL="360000" lvl="1" indent="0">
              <a:buNone/>
            </a:pPr>
            <a:endParaRPr lang="en-NL" dirty="0">
              <a:sym typeface="Wingdings" pitchFamily="2" charset="2"/>
            </a:endParaRPr>
          </a:p>
          <a:p>
            <a:pPr marL="360000" lvl="1" indent="0">
              <a:buNone/>
            </a:pPr>
            <a:endParaRPr lang="en-NL" dirty="0">
              <a:sym typeface="Wingdings" pitchFamily="2" charset="2"/>
            </a:endParaRPr>
          </a:p>
          <a:p>
            <a:pPr lvl="1"/>
            <a:r>
              <a:rPr lang="en-NL" dirty="0">
                <a:sym typeface="Wingdings" pitchFamily="2" charset="2"/>
              </a:rPr>
              <a:t>N.a.v. vorige review:</a:t>
            </a:r>
          </a:p>
          <a:p>
            <a:pPr lvl="2"/>
            <a:r>
              <a:rPr lang="nl-NL" dirty="0"/>
              <a:t>Zoek naar probleemgevallen</a:t>
            </a:r>
          </a:p>
          <a:p>
            <a:pPr lvl="3"/>
            <a:r>
              <a:rPr lang="nl-NL" dirty="0"/>
              <a:t>Bram vanuit de data</a:t>
            </a:r>
          </a:p>
          <a:p>
            <a:pPr lvl="3"/>
            <a:r>
              <a:rPr lang="en-NL" dirty="0"/>
              <a:t>Netverantwoordelijken vanuit netkennis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2792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632C918-4737-F14E-95D2-27C7065F8D2F}"/>
              </a:ext>
            </a:extLst>
          </p:cNvPr>
          <p:cNvSpPr/>
          <p:nvPr/>
        </p:nvSpPr>
        <p:spPr>
          <a:xfrm>
            <a:off x="9720493" y="2330597"/>
            <a:ext cx="2156748" cy="1767420"/>
          </a:xfrm>
          <a:prstGeom prst="roundRect">
            <a:avLst>
              <a:gd name="adj" fmla="val 1196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NL" dirty="0">
                <a:solidFill>
                  <a:sysClr val="windowText" lastClr="000000"/>
                </a:solidFill>
              </a:rPr>
              <a:t>dashboard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32F39D-0E77-8A43-AEA7-55D015930BA3}"/>
              </a:ext>
            </a:extLst>
          </p:cNvPr>
          <p:cNvSpPr/>
          <p:nvPr/>
        </p:nvSpPr>
        <p:spPr>
          <a:xfrm>
            <a:off x="4786373" y="2228127"/>
            <a:ext cx="3134544" cy="1785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36A59F-36AB-644C-8B1C-D4B3E2627F4D}"/>
              </a:ext>
            </a:extLst>
          </p:cNvPr>
          <p:cNvGrpSpPr/>
          <p:nvPr/>
        </p:nvGrpSpPr>
        <p:grpSpPr>
          <a:xfrm>
            <a:off x="234197" y="2745231"/>
            <a:ext cx="997527" cy="961901"/>
            <a:chOff x="683999" y="1935678"/>
            <a:chExt cx="997527" cy="96190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C3532981-5B06-7E47-A284-C84AC4AC2608}"/>
                </a:ext>
              </a:extLst>
            </p:cNvPr>
            <p:cNvSpPr/>
            <p:nvPr/>
          </p:nvSpPr>
          <p:spPr>
            <a:xfrm>
              <a:off x="683999" y="1935678"/>
              <a:ext cx="997527" cy="938151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026" name="Picture 2" descr="Snowflake: carrières en profielen voor huidige medewerkers | Referrals  zoeken | LinkedIn">
              <a:extLst>
                <a:ext uri="{FF2B5EF4-FFF2-40B4-BE49-F238E27FC236}">
                  <a16:creationId xmlns:a16="http://schemas.microsoft.com/office/drawing/2014/main" id="{FF189327-37A9-E642-8B24-ADCD12569C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8" y="2137952"/>
              <a:ext cx="759627" cy="7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Pentagon 9">
            <a:extLst>
              <a:ext uri="{FF2B5EF4-FFF2-40B4-BE49-F238E27FC236}">
                <a16:creationId xmlns:a16="http://schemas.microsoft.com/office/drawing/2014/main" id="{A99D7267-C9DD-3144-A227-64691051763C}"/>
              </a:ext>
            </a:extLst>
          </p:cNvPr>
          <p:cNvSpPr/>
          <p:nvPr/>
        </p:nvSpPr>
        <p:spPr>
          <a:xfrm>
            <a:off x="1498292" y="2772357"/>
            <a:ext cx="1591293" cy="883900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weekly extremes</a:t>
            </a:r>
            <a:endParaRPr lang="en-NL" dirty="0">
              <a:solidFill>
                <a:sysClr val="windowText" lastClr="0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1DE706-58C1-D146-8461-3B2084B7F396}"/>
              </a:ext>
            </a:extLst>
          </p:cNvPr>
          <p:cNvGrpSpPr/>
          <p:nvPr/>
        </p:nvGrpSpPr>
        <p:grpSpPr>
          <a:xfrm>
            <a:off x="3356156" y="2745231"/>
            <a:ext cx="997527" cy="961901"/>
            <a:chOff x="683999" y="1935678"/>
            <a:chExt cx="997527" cy="961901"/>
          </a:xfrm>
        </p:grpSpPr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539D27EF-F5E1-9347-A4EA-F977B71D6A5B}"/>
                </a:ext>
              </a:extLst>
            </p:cNvPr>
            <p:cNvSpPr/>
            <p:nvPr/>
          </p:nvSpPr>
          <p:spPr>
            <a:xfrm>
              <a:off x="683999" y="1935678"/>
              <a:ext cx="997527" cy="938151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7" name="Picture 2" descr="Snowflake: carrières en profielen voor huidige medewerkers | Referrals  zoeken | LinkedIn">
              <a:extLst>
                <a:ext uri="{FF2B5EF4-FFF2-40B4-BE49-F238E27FC236}">
                  <a16:creationId xmlns:a16="http://schemas.microsoft.com/office/drawing/2014/main" id="{FBD62B4B-BC72-5C40-A624-3EFEA31FB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8" y="2137952"/>
              <a:ext cx="759627" cy="7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8B1673-652D-1A41-BA63-F3B7F9B151B6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1231724" y="3214307"/>
            <a:ext cx="2665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255825-5C0B-9545-885F-9114DE060F83}"/>
              </a:ext>
            </a:extLst>
          </p:cNvPr>
          <p:cNvCxnSpPr>
            <a:cxnSpLocks/>
            <a:stCxn id="10" idx="3"/>
            <a:endCxn id="16" idx="2"/>
          </p:cNvCxnSpPr>
          <p:nvPr/>
        </p:nvCxnSpPr>
        <p:spPr>
          <a:xfrm>
            <a:off x="3089585" y="3214307"/>
            <a:ext cx="266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E36430-776D-114A-BCE9-D9B63ED774FB}"/>
              </a:ext>
            </a:extLst>
          </p:cNvPr>
          <p:cNvCxnSpPr>
            <a:cxnSpLocks/>
          </p:cNvCxnSpPr>
          <p:nvPr/>
        </p:nvCxnSpPr>
        <p:spPr>
          <a:xfrm>
            <a:off x="4353681" y="3294465"/>
            <a:ext cx="4320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D3EDD99-974F-E146-A43C-6F2753C2D6E8}"/>
              </a:ext>
            </a:extLst>
          </p:cNvPr>
          <p:cNvCxnSpPr>
            <a:cxnSpLocks/>
          </p:cNvCxnSpPr>
          <p:nvPr/>
        </p:nvCxnSpPr>
        <p:spPr>
          <a:xfrm>
            <a:off x="7919908" y="3294465"/>
            <a:ext cx="3974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8AC8DBF-B4CA-4B43-8F7D-7DA1950AD985}"/>
              </a:ext>
            </a:extLst>
          </p:cNvPr>
          <p:cNvGrpSpPr/>
          <p:nvPr/>
        </p:nvGrpSpPr>
        <p:grpSpPr>
          <a:xfrm>
            <a:off x="8325253" y="2733355"/>
            <a:ext cx="997527" cy="961901"/>
            <a:chOff x="683999" y="1935678"/>
            <a:chExt cx="997527" cy="961901"/>
          </a:xfrm>
        </p:grpSpPr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16BDA198-EC41-164F-8A15-D77BE8C1CA34}"/>
                </a:ext>
              </a:extLst>
            </p:cNvPr>
            <p:cNvSpPr/>
            <p:nvPr/>
          </p:nvSpPr>
          <p:spPr>
            <a:xfrm>
              <a:off x="683999" y="1935678"/>
              <a:ext cx="997527" cy="938151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57" name="Picture 2" descr="Snowflake: carrières en profielen voor huidige medewerkers | Referrals  zoeken | LinkedIn">
              <a:extLst>
                <a:ext uri="{FF2B5EF4-FFF2-40B4-BE49-F238E27FC236}">
                  <a16:creationId xmlns:a16="http://schemas.microsoft.com/office/drawing/2014/main" id="{06E7FD69-8BFE-1E4E-B809-82D509F47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8" y="2137952"/>
              <a:ext cx="759627" cy="7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256C1148-E446-4D48-8362-D001484E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58" y="2447191"/>
            <a:ext cx="1909686" cy="1655738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35E94CE-77AD-D246-98AE-97071DE6EB9F}"/>
              </a:ext>
            </a:extLst>
          </p:cNvPr>
          <p:cNvCxnSpPr>
            <a:cxnSpLocks/>
          </p:cNvCxnSpPr>
          <p:nvPr/>
        </p:nvCxnSpPr>
        <p:spPr>
          <a:xfrm>
            <a:off x="9310047" y="3330340"/>
            <a:ext cx="3974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93D6559-CEF9-4544-857A-42EA2A52C03E}"/>
              </a:ext>
            </a:extLst>
          </p:cNvPr>
          <p:cNvGrpSpPr/>
          <p:nvPr/>
        </p:nvGrpSpPr>
        <p:grpSpPr>
          <a:xfrm>
            <a:off x="1654411" y="1647778"/>
            <a:ext cx="881060" cy="506041"/>
            <a:chOff x="2016251" y="4393696"/>
            <a:chExt cx="881060" cy="506041"/>
          </a:xfrm>
        </p:grpSpPr>
        <p:sp>
          <p:nvSpPr>
            <p:cNvPr id="85" name="Curved Left Arrow 84">
              <a:extLst>
                <a:ext uri="{FF2B5EF4-FFF2-40B4-BE49-F238E27FC236}">
                  <a16:creationId xmlns:a16="http://schemas.microsoft.com/office/drawing/2014/main" id="{43DCE9B0-5822-7044-A5DB-C150E8100EE9}"/>
                </a:ext>
              </a:extLst>
            </p:cNvPr>
            <p:cNvSpPr/>
            <p:nvPr/>
          </p:nvSpPr>
          <p:spPr>
            <a:xfrm>
              <a:off x="2493818" y="4463187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90" name="Curved Left Arrow 89">
              <a:extLst>
                <a:ext uri="{FF2B5EF4-FFF2-40B4-BE49-F238E27FC236}">
                  <a16:creationId xmlns:a16="http://schemas.microsoft.com/office/drawing/2014/main" id="{D5790EA2-38A9-7644-BFB9-AB9436C6D78B}"/>
                </a:ext>
              </a:extLst>
            </p:cNvPr>
            <p:cNvSpPr/>
            <p:nvPr/>
          </p:nvSpPr>
          <p:spPr>
            <a:xfrm rot="10800000">
              <a:off x="2016251" y="4393696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E83306E-DE2A-344D-898D-37C45CBCE0BD}"/>
              </a:ext>
            </a:extLst>
          </p:cNvPr>
          <p:cNvGrpSpPr/>
          <p:nvPr/>
        </p:nvGrpSpPr>
        <p:grpSpPr>
          <a:xfrm>
            <a:off x="5885486" y="1610120"/>
            <a:ext cx="881060" cy="506041"/>
            <a:chOff x="2016251" y="4393696"/>
            <a:chExt cx="881060" cy="506041"/>
          </a:xfrm>
        </p:grpSpPr>
        <p:sp>
          <p:nvSpPr>
            <p:cNvPr id="93" name="Curved Left Arrow 92">
              <a:extLst>
                <a:ext uri="{FF2B5EF4-FFF2-40B4-BE49-F238E27FC236}">
                  <a16:creationId xmlns:a16="http://schemas.microsoft.com/office/drawing/2014/main" id="{7A2E9A0D-1C46-664C-A8AC-F7FBCBAB1775}"/>
                </a:ext>
              </a:extLst>
            </p:cNvPr>
            <p:cNvSpPr/>
            <p:nvPr/>
          </p:nvSpPr>
          <p:spPr>
            <a:xfrm>
              <a:off x="2493818" y="4463187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94" name="Curved Left Arrow 93">
              <a:extLst>
                <a:ext uri="{FF2B5EF4-FFF2-40B4-BE49-F238E27FC236}">
                  <a16:creationId xmlns:a16="http://schemas.microsoft.com/office/drawing/2014/main" id="{E7FA653C-779F-E24D-AD25-742F3A793749}"/>
                </a:ext>
              </a:extLst>
            </p:cNvPr>
            <p:cNvSpPr/>
            <p:nvPr/>
          </p:nvSpPr>
          <p:spPr>
            <a:xfrm rot="10800000">
              <a:off x="2016251" y="4393696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9674CFC-4386-8243-91A1-6871DDE74046}"/>
              </a:ext>
            </a:extLst>
          </p:cNvPr>
          <p:cNvGrpSpPr/>
          <p:nvPr/>
        </p:nvGrpSpPr>
        <p:grpSpPr>
          <a:xfrm>
            <a:off x="10341684" y="1610120"/>
            <a:ext cx="881060" cy="506041"/>
            <a:chOff x="2016251" y="4393696"/>
            <a:chExt cx="881060" cy="506041"/>
          </a:xfrm>
        </p:grpSpPr>
        <p:sp>
          <p:nvSpPr>
            <p:cNvPr id="96" name="Curved Left Arrow 95">
              <a:extLst>
                <a:ext uri="{FF2B5EF4-FFF2-40B4-BE49-F238E27FC236}">
                  <a16:creationId xmlns:a16="http://schemas.microsoft.com/office/drawing/2014/main" id="{CF262E4A-17EE-BB45-A352-82DB39597DB0}"/>
                </a:ext>
              </a:extLst>
            </p:cNvPr>
            <p:cNvSpPr/>
            <p:nvPr/>
          </p:nvSpPr>
          <p:spPr>
            <a:xfrm>
              <a:off x="2493818" y="4463187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97" name="Curved Left Arrow 96">
              <a:extLst>
                <a:ext uri="{FF2B5EF4-FFF2-40B4-BE49-F238E27FC236}">
                  <a16:creationId xmlns:a16="http://schemas.microsoft.com/office/drawing/2014/main" id="{F992C4B0-3B05-EB45-B70B-969BBF6474F9}"/>
                </a:ext>
              </a:extLst>
            </p:cNvPr>
            <p:cNvSpPr/>
            <p:nvPr/>
          </p:nvSpPr>
          <p:spPr>
            <a:xfrm rot="10800000">
              <a:off x="2016251" y="4393696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6F538B3-DC47-594E-BA1E-C69790964841}"/>
              </a:ext>
            </a:extLst>
          </p:cNvPr>
          <p:cNvSpPr txBox="1"/>
          <p:nvPr/>
        </p:nvSpPr>
        <p:spPr>
          <a:xfrm>
            <a:off x="1112773" y="1272783"/>
            <a:ext cx="189026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GB" dirty="0"/>
              <a:t>m</a:t>
            </a:r>
            <a:r>
              <a:rPr lang="en-NL" dirty="0"/>
              <a:t>onthly / weekly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659A4DC-3952-D44F-90C7-82B10FFCAF54}"/>
              </a:ext>
            </a:extLst>
          </p:cNvPr>
          <p:cNvSpPr txBox="1"/>
          <p:nvPr/>
        </p:nvSpPr>
        <p:spPr>
          <a:xfrm>
            <a:off x="5773967" y="1283379"/>
            <a:ext cx="9925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nl-NL" dirty="0" err="1"/>
              <a:t>monthly</a:t>
            </a:r>
            <a:endParaRPr lang="en-NL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E8E2A77-1114-8847-8E4A-6414BBCB1FE1}"/>
              </a:ext>
            </a:extLst>
          </p:cNvPr>
          <p:cNvSpPr txBox="1"/>
          <p:nvPr/>
        </p:nvSpPr>
        <p:spPr>
          <a:xfrm>
            <a:off x="10308622" y="1251982"/>
            <a:ext cx="8899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nl-NL" dirty="0" err="1"/>
              <a:t>always</a:t>
            </a:r>
            <a:endParaRPr lang="en-NL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98167E01-69BC-BB40-96BB-B29BC5CE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485053"/>
            <a:ext cx="10812676" cy="873100"/>
          </a:xfrm>
        </p:spPr>
        <p:txBody>
          <a:bodyPr/>
          <a:lstStyle/>
          <a:p>
            <a:r>
              <a:rPr lang="nl-NL" dirty="0"/>
              <a:t>Algemene status</a:t>
            </a:r>
            <a:endParaRPr lang="en-NL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F13DBD0-B88B-6A44-A332-86206AE1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27" y="2733355"/>
            <a:ext cx="2893789" cy="106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78AA4F8-3A70-5E40-9663-BD04F80F61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9" y="4125332"/>
            <a:ext cx="3446446" cy="1655738"/>
          </a:xfrm>
        </p:spPr>
        <p:txBody>
          <a:bodyPr>
            <a:normAutofit/>
          </a:bodyPr>
          <a:lstStyle/>
          <a:p>
            <a:r>
              <a:rPr lang="nl-NL" dirty="0"/>
              <a:t>Vanuit Docker</a:t>
            </a:r>
          </a:p>
          <a:p>
            <a:pPr lvl="1"/>
            <a:r>
              <a:rPr lang="nl-NL" dirty="0"/>
              <a:t>Nog niet </a:t>
            </a:r>
            <a:r>
              <a:rPr lang="nl-NL" dirty="0" err="1"/>
              <a:t>scheduled</a:t>
            </a:r>
            <a:endParaRPr lang="nl-NL" dirty="0"/>
          </a:p>
          <a:p>
            <a:endParaRPr lang="en-NL" dirty="0"/>
          </a:p>
          <a:p>
            <a:pPr lvl="1"/>
            <a:endParaRPr lang="en-NL" dirty="0"/>
          </a:p>
          <a:p>
            <a:endParaRPr lang="en-NL" dirty="0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07380A7-C420-D148-8388-BB307B321CE3}"/>
              </a:ext>
            </a:extLst>
          </p:cNvPr>
          <p:cNvSpPr txBox="1">
            <a:spLocks/>
          </p:cNvSpPr>
          <p:nvPr/>
        </p:nvSpPr>
        <p:spPr>
          <a:xfrm>
            <a:off x="4238528" y="4125332"/>
            <a:ext cx="3880103" cy="1655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60363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Wingdings 2" panose="05020102010507070707" pitchFamily="18" charset="2"/>
              <a:buChar char="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®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85000"/>
              <a:buFont typeface="Wingdings 2" panose="05020102010507070707" pitchFamily="18" charset="2"/>
              <a:buChar char="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8D8D8D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Vanuit code (project)</a:t>
            </a:r>
          </a:p>
          <a:p>
            <a:pPr lvl="1"/>
            <a:r>
              <a:rPr lang="nl-NL" dirty="0"/>
              <a:t>Model trainen + forecast</a:t>
            </a:r>
          </a:p>
          <a:p>
            <a:pPr lvl="1"/>
            <a:r>
              <a:rPr lang="nl-NL" dirty="0"/>
              <a:t>Enkel opgeven DALI box ID</a:t>
            </a:r>
            <a:endParaRPr lang="en-NL" dirty="0"/>
          </a:p>
          <a:p>
            <a:pPr lvl="1"/>
            <a:endParaRPr lang="en-NL" dirty="0"/>
          </a:p>
          <a:p>
            <a:endParaRPr lang="en-NL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BDC449A0-1655-7043-8AA2-FFBFD6326DBB}"/>
              </a:ext>
            </a:extLst>
          </p:cNvPr>
          <p:cNvSpPr txBox="1">
            <a:spLocks/>
          </p:cNvSpPr>
          <p:nvPr/>
        </p:nvSpPr>
        <p:spPr>
          <a:xfrm>
            <a:off x="8241671" y="4136013"/>
            <a:ext cx="3880103" cy="232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363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Wingdings 2" panose="05020102010507070707" pitchFamily="18" charset="2"/>
              <a:buChar char="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®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85000"/>
              <a:buFont typeface="Wingdings 2" panose="05020102010507070707" pitchFamily="18" charset="2"/>
              <a:buChar char="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8D8D8D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Vanuit code/notebook</a:t>
            </a:r>
          </a:p>
          <a:p>
            <a:pPr lvl="1"/>
            <a:r>
              <a:rPr lang="nl-NL" dirty="0"/>
              <a:t>DALI + forecast plot</a:t>
            </a:r>
          </a:p>
          <a:p>
            <a:pPr lvl="1"/>
            <a:r>
              <a:rPr lang="nl-NL" dirty="0"/>
              <a:t>Decompositie plots</a:t>
            </a:r>
          </a:p>
          <a:p>
            <a:pPr lvl="1"/>
            <a:endParaRPr lang="en-NL" dirty="0"/>
          </a:p>
          <a:p>
            <a:pPr lvl="1"/>
            <a:endParaRPr lang="en-NL" dirty="0"/>
          </a:p>
          <a:p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DFEF9-16F7-E74F-BBEB-4496108F20BC}"/>
              </a:ext>
            </a:extLst>
          </p:cNvPr>
          <p:cNvSpPr txBox="1"/>
          <p:nvPr/>
        </p:nvSpPr>
        <p:spPr>
          <a:xfrm>
            <a:off x="411894" y="2328942"/>
            <a:ext cx="5394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11k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8BBE31-6667-7748-ACDF-E6007D4CE974}"/>
              </a:ext>
            </a:extLst>
          </p:cNvPr>
          <p:cNvSpPr txBox="1"/>
          <p:nvPr/>
        </p:nvSpPr>
        <p:spPr>
          <a:xfrm>
            <a:off x="3565345" y="2326028"/>
            <a:ext cx="5565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10k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86D884-CFE8-F544-B93C-AEEEA9F576A5}"/>
              </a:ext>
            </a:extLst>
          </p:cNvPr>
          <p:cNvSpPr txBox="1"/>
          <p:nvPr/>
        </p:nvSpPr>
        <p:spPr>
          <a:xfrm>
            <a:off x="8604398" y="2329262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5</a:t>
            </a:r>
          </a:p>
        </p:txBody>
      </p:sp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3C0BE2F5-AE8B-1342-835E-E6CDCDF49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968" y="1285192"/>
            <a:ext cx="409461" cy="409461"/>
          </a:xfrm>
          <a:prstGeom prst="rect">
            <a:avLst/>
          </a:prstGeom>
        </p:spPr>
      </p:pic>
      <p:pic>
        <p:nvPicPr>
          <p:cNvPr id="41" name="Graphic 40" descr="Close with solid fill">
            <a:extLst>
              <a:ext uri="{FF2B5EF4-FFF2-40B4-BE49-F238E27FC236}">
                <a16:creationId xmlns:a16="http://schemas.microsoft.com/office/drawing/2014/main" id="{BA3F60B6-8009-974B-B5E7-007DD4AB4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3421" y="1301736"/>
            <a:ext cx="409461" cy="409461"/>
          </a:xfrm>
          <a:prstGeom prst="rect">
            <a:avLst/>
          </a:prstGeom>
        </p:spPr>
      </p:pic>
      <p:pic>
        <p:nvPicPr>
          <p:cNvPr id="42" name="Graphic 41" descr="Close with solid fill">
            <a:extLst>
              <a:ext uri="{FF2B5EF4-FFF2-40B4-BE49-F238E27FC236}">
                <a16:creationId xmlns:a16="http://schemas.microsoft.com/office/drawing/2014/main" id="{ECF66405-862B-7649-B26D-ECCF5D32A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6991" y="1263314"/>
            <a:ext cx="409461" cy="4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7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A2D5-0CF1-9245-BE90-2D0A797F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Preprocessing: filter op aantal DALI boxen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297E-8FBD-CC45-B580-C54367076B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66863"/>
            <a:ext cx="5588000" cy="4598987"/>
          </a:xfrm>
        </p:spPr>
        <p:txBody>
          <a:bodyPr>
            <a:normAutofit/>
          </a:bodyPr>
          <a:lstStyle/>
          <a:p>
            <a:r>
              <a:rPr lang="en-NL" dirty="0"/>
              <a:t>Alleen DALI boxen met metadata</a:t>
            </a:r>
          </a:p>
          <a:p>
            <a:pPr lvl="1"/>
            <a:r>
              <a:rPr lang="en-NL" dirty="0"/>
              <a:t>10.092 / 10.992 heeft metadata</a:t>
            </a:r>
          </a:p>
          <a:p>
            <a:r>
              <a:rPr lang="en-NL" dirty="0"/>
              <a:t>(Voorlopig) alleen boxen met:</a:t>
            </a:r>
          </a:p>
          <a:p>
            <a:pPr lvl="1"/>
            <a:r>
              <a:rPr lang="en-NL" dirty="0"/>
              <a:t>&gt;2 jaar data (na strippen init. nullen)</a:t>
            </a:r>
          </a:p>
          <a:p>
            <a:pPr lvl="1"/>
            <a:r>
              <a:rPr lang="en-GB" dirty="0"/>
              <a:t>max </a:t>
            </a:r>
            <a:r>
              <a:rPr lang="en-GB" dirty="0" err="1"/>
              <a:t>belasing</a:t>
            </a:r>
            <a:r>
              <a:rPr lang="en-GB" dirty="0"/>
              <a:t> &gt;50% </a:t>
            </a:r>
            <a:r>
              <a:rPr lang="en-GB" dirty="0" err="1"/>
              <a:t>trafo</a:t>
            </a:r>
            <a:endParaRPr lang="en-GB" dirty="0"/>
          </a:p>
          <a:p>
            <a:pPr lvl="1"/>
            <a:endParaRPr lang="en-GB" dirty="0"/>
          </a:p>
          <a:p>
            <a:r>
              <a:rPr lang="nl-NL" u="sng" dirty="0"/>
              <a:t>Vraag: Is bovenstaande OK?</a:t>
            </a:r>
          </a:p>
          <a:p>
            <a:pPr lvl="1"/>
            <a:endParaRPr lang="en-NL" u="sng" dirty="0"/>
          </a:p>
          <a:p>
            <a:pPr lvl="1"/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933C39-1B0E-2A41-A667-2324A1A279F1}"/>
              </a:ext>
            </a:extLst>
          </p:cNvPr>
          <p:cNvSpPr txBox="1">
            <a:spLocks/>
          </p:cNvSpPr>
          <p:nvPr/>
        </p:nvSpPr>
        <p:spPr>
          <a:xfrm>
            <a:off x="6096001" y="1566862"/>
            <a:ext cx="6225152" cy="4598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363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Wingdings 2" panose="05020102010507070707" pitchFamily="18" charset="2"/>
              <a:buChar char="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®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85000"/>
              <a:buFont typeface="Wingdings 2" panose="05020102010507070707" pitchFamily="18" charset="2"/>
              <a:buChar char="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8D8D8D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7339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A53317-AB78-224E-9D6E-3156B74C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592" y="485053"/>
            <a:ext cx="6588996" cy="24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2C27FC-860B-1C48-97F8-1D14BED06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592" y="3111499"/>
            <a:ext cx="6077405" cy="355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3A2D5-0CF1-9245-BE90-2D0A797F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Modellering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297E-8FBD-CC45-B580-C54367076B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871" y="1566863"/>
            <a:ext cx="5588000" cy="4598987"/>
          </a:xfrm>
        </p:spPr>
        <p:txBody>
          <a:bodyPr>
            <a:normAutofit fontScale="92500" lnSpcReduction="10000"/>
          </a:bodyPr>
          <a:lstStyle/>
          <a:p>
            <a:r>
              <a:rPr lang="en-NL" dirty="0"/>
              <a:t>Algemeen</a:t>
            </a:r>
          </a:p>
          <a:p>
            <a:pPr lvl="1"/>
            <a:r>
              <a:rPr lang="en-NL" dirty="0"/>
              <a:t>Additief model (drift + yearly) </a:t>
            </a:r>
          </a:p>
          <a:p>
            <a:pPr lvl="2"/>
            <a:r>
              <a:rPr lang="en-NL" dirty="0"/>
              <a:t>Stabiel, maar vangt groei moeilijk</a:t>
            </a:r>
          </a:p>
          <a:p>
            <a:pPr lvl="1"/>
            <a:r>
              <a:rPr lang="en-NL" dirty="0"/>
              <a:t>Multiplicatief model instabiel </a:t>
            </a:r>
            <a:r>
              <a:rPr lang="en-NL" dirty="0">
                <a:sym typeface="Wingdings" pitchFamily="2" charset="2"/>
              </a:rPr>
              <a:t> hybride?</a:t>
            </a:r>
          </a:p>
          <a:p>
            <a:pPr lvl="1"/>
            <a:endParaRPr lang="en-NL" dirty="0"/>
          </a:p>
          <a:p>
            <a:r>
              <a:rPr lang="en-NL" dirty="0"/>
              <a:t>T</a:t>
            </a:r>
            <a:r>
              <a:rPr lang="en-GB" dirty="0"/>
              <a:t>r</a:t>
            </a:r>
            <a:r>
              <a:rPr lang="en-NL" dirty="0"/>
              <a:t>end moeilijk te fitten</a:t>
            </a:r>
          </a:p>
          <a:p>
            <a:pPr lvl="1"/>
            <a:r>
              <a:rPr lang="en-NL" dirty="0"/>
              <a:t>Exponentiele fit instabiel</a:t>
            </a:r>
            <a:r>
              <a:rPr lang="en-NL" dirty="0">
                <a:sym typeface="Wingdings" pitchFamily="2" charset="2"/>
              </a:rPr>
              <a:t></a:t>
            </a:r>
            <a:r>
              <a:rPr lang="en-NL" dirty="0"/>
              <a:t>polynoom</a:t>
            </a:r>
          </a:p>
          <a:p>
            <a:pPr lvl="1"/>
            <a:r>
              <a:rPr lang="nl-NL" dirty="0"/>
              <a:t>Veel afwijking bij </a:t>
            </a:r>
            <a:r>
              <a:rPr lang="nl-NL" dirty="0" err="1"/>
              <a:t>extrapolatie</a:t>
            </a:r>
            <a:r>
              <a:rPr lang="nl-NL" dirty="0" err="1">
                <a:sym typeface="Wingdings" pitchFamily="2" charset="2"/>
              </a:rPr>
              <a:t>weights</a:t>
            </a:r>
            <a:endParaRPr lang="nl-NL" dirty="0">
              <a:sym typeface="Wingdings" pitchFamily="2" charset="2"/>
            </a:endParaRPr>
          </a:p>
          <a:p>
            <a:pPr lvl="1"/>
            <a:endParaRPr lang="en-NL" dirty="0"/>
          </a:p>
          <a:p>
            <a:r>
              <a:rPr lang="en-NL" dirty="0"/>
              <a:t>Robuust tegen outliers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2319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8615C-6FB3-9E49-9948-DAE9CF4B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Modellering: Ideeën ter verbetering (op prio)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D442-37B6-F944-BD05-603044FEC0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3471" y="1566863"/>
            <a:ext cx="11608231" cy="4598987"/>
          </a:xfrm>
        </p:spPr>
        <p:txBody>
          <a:bodyPr/>
          <a:lstStyle/>
          <a:p>
            <a:r>
              <a:rPr lang="en-NL" dirty="0"/>
              <a:t>Meer gewicht aan recentere DALI data geven voor trainen model</a:t>
            </a:r>
          </a:p>
          <a:p>
            <a:pPr lvl="1"/>
            <a:r>
              <a:rPr lang="en-GB" dirty="0"/>
              <a:t>V</a:t>
            </a:r>
            <a:r>
              <a:rPr lang="en-NL" dirty="0"/>
              <a:t>ia </a:t>
            </a:r>
            <a:r>
              <a:rPr lang="en-NL" dirty="0">
                <a:hlinkClick r:id="rId2"/>
              </a:rPr>
              <a:t>pm.Potential</a:t>
            </a:r>
            <a:endParaRPr lang="en-NL" dirty="0"/>
          </a:p>
          <a:p>
            <a:pPr lvl="1"/>
            <a:r>
              <a:rPr lang="en-NL" dirty="0"/>
              <a:t>Via </a:t>
            </a:r>
            <a:r>
              <a:rPr lang="en-NL" dirty="0">
                <a:hlinkClick r:id="rId3"/>
              </a:rPr>
              <a:t>pm.&lt;distribution&gt;(tau=weights)</a:t>
            </a:r>
            <a:endParaRPr lang="en-NL" dirty="0"/>
          </a:p>
          <a:p>
            <a:r>
              <a:rPr lang="en-NL" dirty="0"/>
              <a:t>Hybride model additiief/multiplicatief</a:t>
            </a:r>
          </a:p>
          <a:p>
            <a:pPr lvl="1"/>
            <a:r>
              <a:rPr lang="en-GB" dirty="0"/>
              <a:t>I</a:t>
            </a:r>
            <a:r>
              <a:rPr lang="en-NL" dirty="0"/>
              <a:t>pv drift + yealry of drift * yearly </a:t>
            </a:r>
            <a:r>
              <a:rPr lang="en-NL" dirty="0">
                <a:sym typeface="Wingdings" pitchFamily="2" charset="2"/>
              </a:rPr>
              <a:t> c * drift + (1-c) * yearly + yearly ?</a:t>
            </a:r>
            <a:endParaRPr lang="en-NL" dirty="0"/>
          </a:p>
          <a:p>
            <a:r>
              <a:rPr lang="en-NL" dirty="0">
                <a:hlinkClick r:id="rId4"/>
              </a:rPr>
              <a:t>Prior seasonality </a:t>
            </a:r>
            <a:r>
              <a:rPr lang="en-NL" dirty="0"/>
              <a:t>uit pool gebruiken voor recent neergehangen boxen</a:t>
            </a:r>
          </a:p>
          <a:p>
            <a:r>
              <a:rPr lang="en-NL" dirty="0"/>
              <a:t>O</a:t>
            </a:r>
            <a:r>
              <a:rPr lang="en-GB" dirty="0"/>
              <a:t>m</a:t>
            </a:r>
            <a:r>
              <a:rPr lang="en-NL" dirty="0"/>
              <a:t>schakelen net detecteren d.m.v. blok signaal als extra component.</a:t>
            </a:r>
          </a:p>
          <a:p>
            <a:r>
              <a:rPr lang="en-NL" dirty="0"/>
              <a:t>Robuustness tegen outliers verbeteren (</a:t>
            </a:r>
            <a:r>
              <a:rPr lang="en-NL" dirty="0">
                <a:hlinkClick r:id="rId5"/>
              </a:rPr>
              <a:t>PYMC3 voorbeeld</a:t>
            </a:r>
            <a:r>
              <a:rPr lang="en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43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38A0FCA-0821-934C-9DED-F8BF76A5E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44" y="3979351"/>
            <a:ext cx="4755181" cy="280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897707F-1034-4542-980D-1503FF2BF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01" y="3999773"/>
            <a:ext cx="4720574" cy="27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250956-35B8-EA49-9119-D4B88A9CA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</p:spTree>
    <p:extLst>
      <p:ext uri="{BB962C8B-B14F-4D97-AF65-F5344CB8AC3E}">
        <p14:creationId xmlns:p14="http://schemas.microsoft.com/office/powerpoint/2010/main" val="1299635583"/>
      </p:ext>
    </p:extLst>
  </p:cSld>
  <p:clrMapOvr>
    <a:masterClrMapping/>
  </p:clrMapOvr>
</p:sld>
</file>

<file path=ppt/theme/theme1.xml><?xml version="1.0" encoding="utf-8"?>
<a:theme xmlns:a="http://schemas.openxmlformats.org/drawingml/2006/main" name="Enexis Netbeheer">
  <a:themeElements>
    <a:clrScheme name="netbeheer 1">
      <a:dk1>
        <a:srgbClr val="635D63"/>
      </a:dk1>
      <a:lt1>
        <a:srgbClr val="FFFFFF"/>
      </a:lt1>
      <a:dk2>
        <a:srgbClr val="DE0073"/>
      </a:dk2>
      <a:lt2>
        <a:srgbClr val="BDDB00"/>
      </a:lt2>
      <a:accent1>
        <a:srgbClr val="BDDA00"/>
      </a:accent1>
      <a:accent2>
        <a:srgbClr val="DE0073"/>
      </a:accent2>
      <a:accent3>
        <a:srgbClr val="635D63"/>
      </a:accent3>
      <a:accent4>
        <a:srgbClr val="3C3C3F"/>
      </a:accent4>
      <a:accent5>
        <a:srgbClr val="8D8D8D"/>
      </a:accent5>
      <a:accent6>
        <a:srgbClr val="008FD3"/>
      </a:accent6>
      <a:hlink>
        <a:srgbClr val="008FD3"/>
      </a:hlink>
      <a:folHlink>
        <a:srgbClr val="A6127F"/>
      </a:folHlink>
    </a:clrScheme>
    <a:fontScheme name="Enexis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 marL="36000" indent="-252000">
          <a:spcAft>
            <a:spcPts val="600"/>
          </a:spcAft>
          <a:buClr>
            <a:schemeClr val="tx2"/>
          </a:buClr>
          <a:buFont typeface=".LucidaGrandeUI" charset="0"/>
          <a:buChar char="◆"/>
          <a:defRPr dirty="0" smtClean="0"/>
        </a:defPPr>
      </a:lstStyle>
    </a:txDef>
  </a:objectDefaults>
  <a:extraClrSchemeLst/>
  <a:custClrLst>
    <a:custClr name="Cool Gray">
      <a:srgbClr val="635D63"/>
    </a:custClr>
    <a:custClr name="Lime">
      <a:srgbClr val="BDDB00"/>
    </a:custClr>
    <a:custClr name="Magenta">
      <a:srgbClr val="DE0073"/>
    </a:custClr>
    <a:custClr name="White">
      <a:srgbClr val="FFFFFF"/>
    </a:custClr>
    <a:custClr name="Magenta 1">
      <a:srgbClr val="A61380"/>
    </a:custClr>
    <a:custClr name="Magenta 2">
      <a:srgbClr val="BF027F"/>
    </a:custClr>
    <a:custClr name="Magenta 3">
      <a:srgbClr val="F087B6"/>
    </a:custClr>
    <a:custClr name="Lime 1">
      <a:srgbClr val="8CBE20"/>
    </a:custClr>
    <a:custClr name="Lime 2">
      <a:srgbClr val="A7C70E"/>
    </a:custClr>
    <a:custClr name="Lime 3">
      <a:srgbClr val="DBE466"/>
    </a:custClr>
    <a:custClr name="Cool Gray 11">
      <a:srgbClr val="3D3C3F"/>
    </a:custClr>
    <a:custClr name="Cool Gray 6">
      <a:srgbClr val="8D8D8D"/>
    </a:custClr>
    <a:custClr name="Cool Gray 3">
      <a:srgbClr val="CCCCCC"/>
    </a:custClr>
    <a:custClr name="Cool Gray 1">
      <a:srgbClr val="DFDFDF"/>
    </a:custClr>
    <a:custClr name="Light Gray">
      <a:srgbClr val="EFEFEF"/>
    </a:custClr>
    <a:custClr name="Cyaan">
      <a:srgbClr val="04BBEE"/>
    </a:custClr>
  </a:custClrLst>
  <a:extLst>
    <a:ext uri="{05A4C25C-085E-4340-85A3-A5531E510DB2}">
      <thm15:themeFamily xmlns:thm15="http://schemas.microsoft.com/office/thememl/2012/main" name="Presentatie1" id="{D0C2F9F9-EFE1-4C51-8656-013B0FE3B00F}" vid="{39575DF7-48B8-4620-807C-1723E6E144E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cbfbc5c3-60d0-4420-b99b-f454b4e667cd" ContentTypeId="0x0101004659BCCA1C99B948BDA694E43C0A92F3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eams-Document" ma:contentTypeID="0x0101004659BCCA1C99B948BDA694E43C0A92F300D5B20C68DD15F6458F0EA2B48DD9BC4C" ma:contentTypeVersion="11" ma:contentTypeDescription="Documenten op Microsoft Teams hebben een bewaartermijn van maximaal 1 jaar." ma:contentTypeScope="" ma:versionID="d04897408dcdf09c4cab78d3348f056d">
  <xsd:schema xmlns:xsd="http://www.w3.org/2001/XMLSchema" xmlns:xs="http://www.w3.org/2001/XMLSchema" xmlns:p="http://schemas.microsoft.com/office/2006/metadata/properties" xmlns:ns2="324e097d-bb88-4fe7-853d-3bbce479f7c0" targetNamespace="http://schemas.microsoft.com/office/2006/metadata/properties" ma:root="true" ma:fieldsID="4cf0e7a35d2cad2e1a344caeceee1974" ns2:_="">
    <xsd:import namespace="324e097d-bb88-4fe7-853d-3bbce479f7c0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e097d-bb88-4fe7-853d-3bbce479f7c0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5c5ff9fd-5d0b-44a7-998f-3883696fcc5c}" ma:internalName="TaxCatchAll" ma:showField="CatchAllData" ma:web="8bb05e9e-c626-4042-8c79-5fd5409658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5c5ff9fd-5d0b-44a7-998f-3883696fcc5c}" ma:internalName="TaxCatchAllLabel" ma:readOnly="true" ma:showField="CatchAllDataLabel" ma:web="8bb05e9e-c626-4042-8c79-5fd5409658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24e097d-bb88-4fe7-853d-3bbce479f7c0"/>
  </documentManagement>
</p:properties>
</file>

<file path=customXml/itemProps1.xml><?xml version="1.0" encoding="utf-8"?>
<ds:datastoreItem xmlns:ds="http://schemas.openxmlformats.org/officeDocument/2006/customXml" ds:itemID="{D657CCF0-97AB-473D-91FF-90899832006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0B531B79-8E04-42B6-A1A5-D93A36B245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0799D1-29EA-448A-A813-E1F05AEF9899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0373BC7-FD98-443B-9F74-158411288A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4e097d-bb88-4fe7-853d-3bbce479f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529B7FF5-CB89-4C41-B6DE-11A06A377F6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324e097d-bb88-4fe7-853d-3bbce479f7c0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37756</TotalTime>
  <Words>705</Words>
  <Application>Microsoft Macintosh PowerPoint</Application>
  <PresentationFormat>Widescreen</PresentationFormat>
  <Paragraphs>189</Paragraphs>
  <Slides>20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.LucidaGrandeUI</vt:lpstr>
      <vt:lpstr>Arial</vt:lpstr>
      <vt:lpstr>Calibri</vt:lpstr>
      <vt:lpstr>Trebuchet MS</vt:lpstr>
      <vt:lpstr>Wingdings 2</vt:lpstr>
      <vt:lpstr>Enexis Netbeheer</vt:lpstr>
      <vt:lpstr>Capacity forecast on DALI data.</vt:lpstr>
      <vt:lpstr>Inhoud komend half uur</vt:lpstr>
      <vt:lpstr>Recap vorige sprint</vt:lpstr>
      <vt:lpstr>Focus afgelopen sprint (in september, na verlof)</vt:lpstr>
      <vt:lpstr>Algemene status</vt:lpstr>
      <vt:lpstr>Preprocessing: filter op aantal DALI boxen</vt:lpstr>
      <vt:lpstr>Modellering</vt:lpstr>
      <vt:lpstr>Modellering: Ideeën ter verbetering (op prio)</vt:lpstr>
      <vt:lpstr>Plots </vt:lpstr>
      <vt:lpstr>Plots </vt:lpstr>
      <vt:lpstr>Plots </vt:lpstr>
      <vt:lpstr>Plots </vt:lpstr>
      <vt:lpstr>Plots </vt:lpstr>
      <vt:lpstr>Plots </vt:lpstr>
      <vt:lpstr>Visualisaties</vt:lpstr>
      <vt:lpstr>Werk komende sprint : backlog</vt:lpstr>
      <vt:lpstr>Way of Working vanuit Data Science/JADS: CRISP-DM</vt:lpstr>
      <vt:lpstr>Flow Down Business value</vt:lpstr>
      <vt:lpstr>Requirements for achieving value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Een discussiestuk</dc:title>
  <dc:creator>Poorts, Marco</dc:creator>
  <cp:lastModifiedBy>Vonk, Bram</cp:lastModifiedBy>
  <cp:revision>77</cp:revision>
  <dcterms:created xsi:type="dcterms:W3CDTF">2021-02-10T13:01:04Z</dcterms:created>
  <dcterms:modified xsi:type="dcterms:W3CDTF">2021-10-18T06:49:12Z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0x0101004659BCCA1C99B948BDA694E43C0A92F300D5B20C68DD15F6458F0EA2B48DD9BC4C</vt:lpwstr>
  </property>
</Properties>
</file>